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8" r:id="rId5"/>
    <p:sldId id="260" r:id="rId6"/>
    <p:sldId id="274" r:id="rId7"/>
    <p:sldId id="275" r:id="rId8"/>
    <p:sldId id="273" r:id="rId9"/>
    <p:sldId id="276" r:id="rId10"/>
    <p:sldId id="277" r:id="rId11"/>
    <p:sldId id="266" r:id="rId12"/>
    <p:sldId id="272" r:id="rId13"/>
    <p:sldId id="279" r:id="rId14"/>
    <p:sldId id="280" r:id="rId15"/>
    <p:sldId id="281" r:id="rId16"/>
    <p:sldId id="282" r:id="rId17"/>
    <p:sldId id="283" r:id="rId18"/>
    <p:sldId id="268"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cretaire" initials="s" lastIdx="1" clrIdx="0">
    <p:extLst>
      <p:ext uri="{19B8F6BF-5375-455C-9EA6-DF929625EA0E}">
        <p15:presenceInfo xmlns:p15="http://schemas.microsoft.com/office/powerpoint/2012/main" userId="S-1-5-21-776797061-4225124187-2747912485-1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FA3"/>
    <a:srgbClr val="FFDC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BD544B-00D5-D8C2-55C7-C074F580E22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E4F6684-2E58-F4B7-B2DD-26FB1AF123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3EAD980-8D55-D153-0BC4-6B17D8AA0614}"/>
              </a:ext>
            </a:extLst>
          </p:cNvPr>
          <p:cNvSpPr>
            <a:spLocks noGrp="1"/>
          </p:cNvSpPr>
          <p:nvPr>
            <p:ph type="dt" sz="half" idx="10"/>
          </p:nvPr>
        </p:nvSpPr>
        <p:spPr/>
        <p:txBody>
          <a:bodyPr/>
          <a:lstStyle/>
          <a:p>
            <a:fld id="{726FB914-4137-4895-A44B-5F3220816F16}" type="datetimeFigureOut">
              <a:rPr lang="fr-FR" smtClean="0"/>
              <a:t>28/03/2023</a:t>
            </a:fld>
            <a:endParaRPr lang="fr-FR"/>
          </a:p>
        </p:txBody>
      </p:sp>
      <p:sp>
        <p:nvSpPr>
          <p:cNvPr id="5" name="Espace réservé du pied de page 4">
            <a:extLst>
              <a:ext uri="{FF2B5EF4-FFF2-40B4-BE49-F238E27FC236}">
                <a16:creationId xmlns:a16="http://schemas.microsoft.com/office/drawing/2014/main" id="{C5496FAE-CCD3-E7BA-156C-F06D295C37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C570B4-0F98-06CF-95D2-D0650BBFC027}"/>
              </a:ext>
            </a:extLst>
          </p:cNvPr>
          <p:cNvSpPr>
            <a:spLocks noGrp="1"/>
          </p:cNvSpPr>
          <p:nvPr>
            <p:ph type="sldNum" sz="quarter" idx="12"/>
          </p:nvPr>
        </p:nvSpPr>
        <p:spPr/>
        <p:txBody>
          <a:bodyPr/>
          <a:lstStyle/>
          <a:p>
            <a:fld id="{696834CA-ED70-4CDB-946F-A21D86E3BAE3}" type="slidenum">
              <a:rPr lang="fr-FR" smtClean="0"/>
              <a:t>‹N°›</a:t>
            </a:fld>
            <a:endParaRPr lang="fr-FR"/>
          </a:p>
        </p:txBody>
      </p:sp>
    </p:spTree>
    <p:extLst>
      <p:ext uri="{BB962C8B-B14F-4D97-AF65-F5344CB8AC3E}">
        <p14:creationId xmlns:p14="http://schemas.microsoft.com/office/powerpoint/2010/main" val="382092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69E88-CC04-0D19-5DEA-F425FB821F8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C920C65-9D0A-A717-1FBC-9AE0FBF7D5E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F2A5E4-EF1C-D854-FB8E-6BFE6B66C723}"/>
              </a:ext>
            </a:extLst>
          </p:cNvPr>
          <p:cNvSpPr>
            <a:spLocks noGrp="1"/>
          </p:cNvSpPr>
          <p:nvPr>
            <p:ph type="dt" sz="half" idx="10"/>
          </p:nvPr>
        </p:nvSpPr>
        <p:spPr/>
        <p:txBody>
          <a:bodyPr/>
          <a:lstStyle/>
          <a:p>
            <a:fld id="{726FB914-4137-4895-A44B-5F3220816F16}" type="datetimeFigureOut">
              <a:rPr lang="fr-FR" smtClean="0"/>
              <a:t>28/03/2023</a:t>
            </a:fld>
            <a:endParaRPr lang="fr-FR"/>
          </a:p>
        </p:txBody>
      </p:sp>
      <p:sp>
        <p:nvSpPr>
          <p:cNvPr id="5" name="Espace réservé du pied de page 4">
            <a:extLst>
              <a:ext uri="{FF2B5EF4-FFF2-40B4-BE49-F238E27FC236}">
                <a16:creationId xmlns:a16="http://schemas.microsoft.com/office/drawing/2014/main" id="{059BBFD0-40CC-7F7D-6E05-D063E958BA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F98458C-A21B-5AEC-F579-A500BE1DE521}"/>
              </a:ext>
            </a:extLst>
          </p:cNvPr>
          <p:cNvSpPr>
            <a:spLocks noGrp="1"/>
          </p:cNvSpPr>
          <p:nvPr>
            <p:ph type="sldNum" sz="quarter" idx="12"/>
          </p:nvPr>
        </p:nvSpPr>
        <p:spPr/>
        <p:txBody>
          <a:bodyPr/>
          <a:lstStyle/>
          <a:p>
            <a:fld id="{696834CA-ED70-4CDB-946F-A21D86E3BAE3}" type="slidenum">
              <a:rPr lang="fr-FR" smtClean="0"/>
              <a:t>‹N°›</a:t>
            </a:fld>
            <a:endParaRPr lang="fr-FR"/>
          </a:p>
        </p:txBody>
      </p:sp>
    </p:spTree>
    <p:extLst>
      <p:ext uri="{BB962C8B-B14F-4D97-AF65-F5344CB8AC3E}">
        <p14:creationId xmlns:p14="http://schemas.microsoft.com/office/powerpoint/2010/main" val="18291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1BDCB85-A18B-50AE-7D97-138D899C7C6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3A2061D-7F7A-C960-A807-7B5B43CB05A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4F0253-1B9E-E56F-799B-9F7AAADC063A}"/>
              </a:ext>
            </a:extLst>
          </p:cNvPr>
          <p:cNvSpPr>
            <a:spLocks noGrp="1"/>
          </p:cNvSpPr>
          <p:nvPr>
            <p:ph type="dt" sz="half" idx="10"/>
          </p:nvPr>
        </p:nvSpPr>
        <p:spPr/>
        <p:txBody>
          <a:bodyPr/>
          <a:lstStyle/>
          <a:p>
            <a:fld id="{726FB914-4137-4895-A44B-5F3220816F16}" type="datetimeFigureOut">
              <a:rPr lang="fr-FR" smtClean="0"/>
              <a:t>28/03/2023</a:t>
            </a:fld>
            <a:endParaRPr lang="fr-FR"/>
          </a:p>
        </p:txBody>
      </p:sp>
      <p:sp>
        <p:nvSpPr>
          <p:cNvPr id="5" name="Espace réservé du pied de page 4">
            <a:extLst>
              <a:ext uri="{FF2B5EF4-FFF2-40B4-BE49-F238E27FC236}">
                <a16:creationId xmlns:a16="http://schemas.microsoft.com/office/drawing/2014/main" id="{F3C964B8-F89B-283A-CD1E-3A7F9F2165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7E3E04-7869-987C-53CB-3B7FDD153206}"/>
              </a:ext>
            </a:extLst>
          </p:cNvPr>
          <p:cNvSpPr>
            <a:spLocks noGrp="1"/>
          </p:cNvSpPr>
          <p:nvPr>
            <p:ph type="sldNum" sz="quarter" idx="12"/>
          </p:nvPr>
        </p:nvSpPr>
        <p:spPr/>
        <p:txBody>
          <a:bodyPr/>
          <a:lstStyle/>
          <a:p>
            <a:fld id="{696834CA-ED70-4CDB-946F-A21D86E3BAE3}" type="slidenum">
              <a:rPr lang="fr-FR" smtClean="0"/>
              <a:t>‹N°›</a:t>
            </a:fld>
            <a:endParaRPr lang="fr-FR"/>
          </a:p>
        </p:txBody>
      </p:sp>
    </p:spTree>
    <p:extLst>
      <p:ext uri="{BB962C8B-B14F-4D97-AF65-F5344CB8AC3E}">
        <p14:creationId xmlns:p14="http://schemas.microsoft.com/office/powerpoint/2010/main" val="31787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0D6C56-9E00-4D2C-7808-5D5D34C3BE1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44DC178-2522-0F07-ED35-105139FB2AE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97E544-5775-BF9F-E47D-882DC30B8A84}"/>
              </a:ext>
            </a:extLst>
          </p:cNvPr>
          <p:cNvSpPr>
            <a:spLocks noGrp="1"/>
          </p:cNvSpPr>
          <p:nvPr>
            <p:ph type="dt" sz="half" idx="10"/>
          </p:nvPr>
        </p:nvSpPr>
        <p:spPr/>
        <p:txBody>
          <a:bodyPr/>
          <a:lstStyle/>
          <a:p>
            <a:fld id="{726FB914-4137-4895-A44B-5F3220816F16}" type="datetimeFigureOut">
              <a:rPr lang="fr-FR" smtClean="0"/>
              <a:t>28/03/2023</a:t>
            </a:fld>
            <a:endParaRPr lang="fr-FR"/>
          </a:p>
        </p:txBody>
      </p:sp>
      <p:sp>
        <p:nvSpPr>
          <p:cNvPr id="5" name="Espace réservé du pied de page 4">
            <a:extLst>
              <a:ext uri="{FF2B5EF4-FFF2-40B4-BE49-F238E27FC236}">
                <a16:creationId xmlns:a16="http://schemas.microsoft.com/office/drawing/2014/main" id="{EB9C86B1-21BD-92BB-9F3A-1E9FDD81C0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9DDE53-5B6E-5FB9-A94D-38AD196A2778}"/>
              </a:ext>
            </a:extLst>
          </p:cNvPr>
          <p:cNvSpPr>
            <a:spLocks noGrp="1"/>
          </p:cNvSpPr>
          <p:nvPr>
            <p:ph type="sldNum" sz="quarter" idx="12"/>
          </p:nvPr>
        </p:nvSpPr>
        <p:spPr/>
        <p:txBody>
          <a:bodyPr/>
          <a:lstStyle/>
          <a:p>
            <a:fld id="{696834CA-ED70-4CDB-946F-A21D86E3BAE3}" type="slidenum">
              <a:rPr lang="fr-FR" smtClean="0"/>
              <a:t>‹N°›</a:t>
            </a:fld>
            <a:endParaRPr lang="fr-FR"/>
          </a:p>
        </p:txBody>
      </p:sp>
    </p:spTree>
    <p:extLst>
      <p:ext uri="{BB962C8B-B14F-4D97-AF65-F5344CB8AC3E}">
        <p14:creationId xmlns:p14="http://schemas.microsoft.com/office/powerpoint/2010/main" val="315388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7C5DA-AAAD-B4CC-9406-5D1A7BB8A1A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6B85F29-78B0-CCCC-3618-90966A40C2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44F4DD5-3675-181B-EB55-D3297251BBE8}"/>
              </a:ext>
            </a:extLst>
          </p:cNvPr>
          <p:cNvSpPr>
            <a:spLocks noGrp="1"/>
          </p:cNvSpPr>
          <p:nvPr>
            <p:ph type="dt" sz="half" idx="10"/>
          </p:nvPr>
        </p:nvSpPr>
        <p:spPr/>
        <p:txBody>
          <a:bodyPr/>
          <a:lstStyle/>
          <a:p>
            <a:fld id="{726FB914-4137-4895-A44B-5F3220816F16}" type="datetimeFigureOut">
              <a:rPr lang="fr-FR" smtClean="0"/>
              <a:t>28/03/2023</a:t>
            </a:fld>
            <a:endParaRPr lang="fr-FR"/>
          </a:p>
        </p:txBody>
      </p:sp>
      <p:sp>
        <p:nvSpPr>
          <p:cNvPr id="5" name="Espace réservé du pied de page 4">
            <a:extLst>
              <a:ext uri="{FF2B5EF4-FFF2-40B4-BE49-F238E27FC236}">
                <a16:creationId xmlns:a16="http://schemas.microsoft.com/office/drawing/2014/main" id="{CE222882-541A-E29A-7334-0DA18552A4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D9B41B-799D-FE26-4F76-A277C1EC16A1}"/>
              </a:ext>
            </a:extLst>
          </p:cNvPr>
          <p:cNvSpPr>
            <a:spLocks noGrp="1"/>
          </p:cNvSpPr>
          <p:nvPr>
            <p:ph type="sldNum" sz="quarter" idx="12"/>
          </p:nvPr>
        </p:nvSpPr>
        <p:spPr/>
        <p:txBody>
          <a:bodyPr/>
          <a:lstStyle/>
          <a:p>
            <a:fld id="{696834CA-ED70-4CDB-946F-A21D86E3BAE3}" type="slidenum">
              <a:rPr lang="fr-FR" smtClean="0"/>
              <a:t>‹N°›</a:t>
            </a:fld>
            <a:endParaRPr lang="fr-FR"/>
          </a:p>
        </p:txBody>
      </p:sp>
    </p:spTree>
    <p:extLst>
      <p:ext uri="{BB962C8B-B14F-4D97-AF65-F5344CB8AC3E}">
        <p14:creationId xmlns:p14="http://schemas.microsoft.com/office/powerpoint/2010/main" val="257524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9E5F0-DB53-B17A-F49C-1A5E4CE822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799EE1-113B-1976-3581-3D36A0B5AB5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70A5194-9FFC-3923-B1A7-8521A8C6572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9F5C151-5A3D-6E53-260D-16E9944A7534}"/>
              </a:ext>
            </a:extLst>
          </p:cNvPr>
          <p:cNvSpPr>
            <a:spLocks noGrp="1"/>
          </p:cNvSpPr>
          <p:nvPr>
            <p:ph type="dt" sz="half" idx="10"/>
          </p:nvPr>
        </p:nvSpPr>
        <p:spPr/>
        <p:txBody>
          <a:bodyPr/>
          <a:lstStyle/>
          <a:p>
            <a:fld id="{726FB914-4137-4895-A44B-5F3220816F16}" type="datetimeFigureOut">
              <a:rPr lang="fr-FR" smtClean="0"/>
              <a:t>28/03/2023</a:t>
            </a:fld>
            <a:endParaRPr lang="fr-FR"/>
          </a:p>
        </p:txBody>
      </p:sp>
      <p:sp>
        <p:nvSpPr>
          <p:cNvPr id="6" name="Espace réservé du pied de page 5">
            <a:extLst>
              <a:ext uri="{FF2B5EF4-FFF2-40B4-BE49-F238E27FC236}">
                <a16:creationId xmlns:a16="http://schemas.microsoft.com/office/drawing/2014/main" id="{C75E692C-4EA2-08A4-760B-EFA6E21A14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DBB196-2285-C39C-3483-6763FBF61388}"/>
              </a:ext>
            </a:extLst>
          </p:cNvPr>
          <p:cNvSpPr>
            <a:spLocks noGrp="1"/>
          </p:cNvSpPr>
          <p:nvPr>
            <p:ph type="sldNum" sz="quarter" idx="12"/>
          </p:nvPr>
        </p:nvSpPr>
        <p:spPr/>
        <p:txBody>
          <a:bodyPr/>
          <a:lstStyle/>
          <a:p>
            <a:fld id="{696834CA-ED70-4CDB-946F-A21D86E3BAE3}" type="slidenum">
              <a:rPr lang="fr-FR" smtClean="0"/>
              <a:t>‹N°›</a:t>
            </a:fld>
            <a:endParaRPr lang="fr-FR"/>
          </a:p>
        </p:txBody>
      </p:sp>
    </p:spTree>
    <p:extLst>
      <p:ext uri="{BB962C8B-B14F-4D97-AF65-F5344CB8AC3E}">
        <p14:creationId xmlns:p14="http://schemas.microsoft.com/office/powerpoint/2010/main" val="221733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0696D9-AD6E-D966-8509-853CEDB7E26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6102ADD-2BEA-7CC1-A430-FF5F6CD3FA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44840FE-659D-76FC-5348-6D8EFCE50C0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50268EC-4C39-0065-A2DC-0E7C72A6E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3DD9B79-FF11-C976-FC3B-3511BB767FA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9CC4B3-7C6B-19E6-14C7-7A47324698A0}"/>
              </a:ext>
            </a:extLst>
          </p:cNvPr>
          <p:cNvSpPr>
            <a:spLocks noGrp="1"/>
          </p:cNvSpPr>
          <p:nvPr>
            <p:ph type="dt" sz="half" idx="10"/>
          </p:nvPr>
        </p:nvSpPr>
        <p:spPr/>
        <p:txBody>
          <a:bodyPr/>
          <a:lstStyle/>
          <a:p>
            <a:fld id="{726FB914-4137-4895-A44B-5F3220816F16}" type="datetimeFigureOut">
              <a:rPr lang="fr-FR" smtClean="0"/>
              <a:t>28/03/2023</a:t>
            </a:fld>
            <a:endParaRPr lang="fr-FR"/>
          </a:p>
        </p:txBody>
      </p:sp>
      <p:sp>
        <p:nvSpPr>
          <p:cNvPr id="8" name="Espace réservé du pied de page 7">
            <a:extLst>
              <a:ext uri="{FF2B5EF4-FFF2-40B4-BE49-F238E27FC236}">
                <a16:creationId xmlns:a16="http://schemas.microsoft.com/office/drawing/2014/main" id="{C50D6C34-1A2B-AB76-929A-CB4A7AC109C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49AFE6D-2436-E265-2EFE-D5F5FC5C19A0}"/>
              </a:ext>
            </a:extLst>
          </p:cNvPr>
          <p:cNvSpPr>
            <a:spLocks noGrp="1"/>
          </p:cNvSpPr>
          <p:nvPr>
            <p:ph type="sldNum" sz="quarter" idx="12"/>
          </p:nvPr>
        </p:nvSpPr>
        <p:spPr/>
        <p:txBody>
          <a:bodyPr/>
          <a:lstStyle/>
          <a:p>
            <a:fld id="{696834CA-ED70-4CDB-946F-A21D86E3BAE3}" type="slidenum">
              <a:rPr lang="fr-FR" smtClean="0"/>
              <a:t>‹N°›</a:t>
            </a:fld>
            <a:endParaRPr lang="fr-FR"/>
          </a:p>
        </p:txBody>
      </p:sp>
    </p:spTree>
    <p:extLst>
      <p:ext uri="{BB962C8B-B14F-4D97-AF65-F5344CB8AC3E}">
        <p14:creationId xmlns:p14="http://schemas.microsoft.com/office/powerpoint/2010/main" val="48186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8DB6E0-A075-25A5-E675-A2B2221A6C3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5D2B0D0-BD56-005D-BEB1-0208477211F8}"/>
              </a:ext>
            </a:extLst>
          </p:cNvPr>
          <p:cNvSpPr>
            <a:spLocks noGrp="1"/>
          </p:cNvSpPr>
          <p:nvPr>
            <p:ph type="dt" sz="half" idx="10"/>
          </p:nvPr>
        </p:nvSpPr>
        <p:spPr/>
        <p:txBody>
          <a:bodyPr/>
          <a:lstStyle/>
          <a:p>
            <a:fld id="{726FB914-4137-4895-A44B-5F3220816F16}" type="datetimeFigureOut">
              <a:rPr lang="fr-FR" smtClean="0"/>
              <a:t>28/03/2023</a:t>
            </a:fld>
            <a:endParaRPr lang="fr-FR"/>
          </a:p>
        </p:txBody>
      </p:sp>
      <p:sp>
        <p:nvSpPr>
          <p:cNvPr id="4" name="Espace réservé du pied de page 3">
            <a:extLst>
              <a:ext uri="{FF2B5EF4-FFF2-40B4-BE49-F238E27FC236}">
                <a16:creationId xmlns:a16="http://schemas.microsoft.com/office/drawing/2014/main" id="{ADC774E1-51FA-F077-7751-A613458184E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2FF1851-2416-992D-142C-DB4253F66E95}"/>
              </a:ext>
            </a:extLst>
          </p:cNvPr>
          <p:cNvSpPr>
            <a:spLocks noGrp="1"/>
          </p:cNvSpPr>
          <p:nvPr>
            <p:ph type="sldNum" sz="quarter" idx="12"/>
          </p:nvPr>
        </p:nvSpPr>
        <p:spPr/>
        <p:txBody>
          <a:bodyPr/>
          <a:lstStyle/>
          <a:p>
            <a:fld id="{696834CA-ED70-4CDB-946F-A21D86E3BAE3}" type="slidenum">
              <a:rPr lang="fr-FR" smtClean="0"/>
              <a:t>‹N°›</a:t>
            </a:fld>
            <a:endParaRPr lang="fr-FR"/>
          </a:p>
        </p:txBody>
      </p:sp>
    </p:spTree>
    <p:extLst>
      <p:ext uri="{BB962C8B-B14F-4D97-AF65-F5344CB8AC3E}">
        <p14:creationId xmlns:p14="http://schemas.microsoft.com/office/powerpoint/2010/main" val="156047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6A5F32A-B418-E663-5F00-B253980DEEDF}"/>
              </a:ext>
            </a:extLst>
          </p:cNvPr>
          <p:cNvSpPr>
            <a:spLocks noGrp="1"/>
          </p:cNvSpPr>
          <p:nvPr>
            <p:ph type="dt" sz="half" idx="10"/>
          </p:nvPr>
        </p:nvSpPr>
        <p:spPr/>
        <p:txBody>
          <a:bodyPr/>
          <a:lstStyle/>
          <a:p>
            <a:fld id="{726FB914-4137-4895-A44B-5F3220816F16}" type="datetimeFigureOut">
              <a:rPr lang="fr-FR" smtClean="0"/>
              <a:t>28/03/2023</a:t>
            </a:fld>
            <a:endParaRPr lang="fr-FR"/>
          </a:p>
        </p:txBody>
      </p:sp>
      <p:sp>
        <p:nvSpPr>
          <p:cNvPr id="3" name="Espace réservé du pied de page 2">
            <a:extLst>
              <a:ext uri="{FF2B5EF4-FFF2-40B4-BE49-F238E27FC236}">
                <a16:creationId xmlns:a16="http://schemas.microsoft.com/office/drawing/2014/main" id="{535E8D16-C4FB-2A38-7048-BBA561E8CA4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5F19FCF-6CFA-FD24-E518-EAB519C6849B}"/>
              </a:ext>
            </a:extLst>
          </p:cNvPr>
          <p:cNvSpPr>
            <a:spLocks noGrp="1"/>
          </p:cNvSpPr>
          <p:nvPr>
            <p:ph type="sldNum" sz="quarter" idx="12"/>
          </p:nvPr>
        </p:nvSpPr>
        <p:spPr/>
        <p:txBody>
          <a:bodyPr/>
          <a:lstStyle/>
          <a:p>
            <a:fld id="{696834CA-ED70-4CDB-946F-A21D86E3BAE3}" type="slidenum">
              <a:rPr lang="fr-FR" smtClean="0"/>
              <a:t>‹N°›</a:t>
            </a:fld>
            <a:endParaRPr lang="fr-FR"/>
          </a:p>
        </p:txBody>
      </p:sp>
    </p:spTree>
    <p:extLst>
      <p:ext uri="{BB962C8B-B14F-4D97-AF65-F5344CB8AC3E}">
        <p14:creationId xmlns:p14="http://schemas.microsoft.com/office/powerpoint/2010/main" val="350859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5053F-76D1-1884-29B0-6B430956C4A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76A4FD9-05F0-5E0A-0DFB-89D29BBFBF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171833B-1C79-C3BA-762A-A13ABF3DE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0D7061E-36BA-C00E-8DB2-179EC2B02D57}"/>
              </a:ext>
            </a:extLst>
          </p:cNvPr>
          <p:cNvSpPr>
            <a:spLocks noGrp="1"/>
          </p:cNvSpPr>
          <p:nvPr>
            <p:ph type="dt" sz="half" idx="10"/>
          </p:nvPr>
        </p:nvSpPr>
        <p:spPr/>
        <p:txBody>
          <a:bodyPr/>
          <a:lstStyle/>
          <a:p>
            <a:fld id="{726FB914-4137-4895-A44B-5F3220816F16}" type="datetimeFigureOut">
              <a:rPr lang="fr-FR" smtClean="0"/>
              <a:t>28/03/2023</a:t>
            </a:fld>
            <a:endParaRPr lang="fr-FR"/>
          </a:p>
        </p:txBody>
      </p:sp>
      <p:sp>
        <p:nvSpPr>
          <p:cNvPr id="6" name="Espace réservé du pied de page 5">
            <a:extLst>
              <a:ext uri="{FF2B5EF4-FFF2-40B4-BE49-F238E27FC236}">
                <a16:creationId xmlns:a16="http://schemas.microsoft.com/office/drawing/2014/main" id="{79CDC51A-4507-B49D-DD2B-4FDA4AF152D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65A7D4-BA2F-56F1-EE70-A018A25EE7DA}"/>
              </a:ext>
            </a:extLst>
          </p:cNvPr>
          <p:cNvSpPr>
            <a:spLocks noGrp="1"/>
          </p:cNvSpPr>
          <p:nvPr>
            <p:ph type="sldNum" sz="quarter" idx="12"/>
          </p:nvPr>
        </p:nvSpPr>
        <p:spPr/>
        <p:txBody>
          <a:bodyPr/>
          <a:lstStyle/>
          <a:p>
            <a:fld id="{696834CA-ED70-4CDB-946F-A21D86E3BAE3}" type="slidenum">
              <a:rPr lang="fr-FR" smtClean="0"/>
              <a:t>‹N°›</a:t>
            </a:fld>
            <a:endParaRPr lang="fr-FR"/>
          </a:p>
        </p:txBody>
      </p:sp>
    </p:spTree>
    <p:extLst>
      <p:ext uri="{BB962C8B-B14F-4D97-AF65-F5344CB8AC3E}">
        <p14:creationId xmlns:p14="http://schemas.microsoft.com/office/powerpoint/2010/main" val="342714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03783-1458-2EA7-D770-19676451527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6E0812D-18E0-1528-CB6E-29E6364F96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6531473-B50C-3A34-18E8-C2954EAE6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1C2FCE2-7672-69CA-74AE-C942EFF69B43}"/>
              </a:ext>
            </a:extLst>
          </p:cNvPr>
          <p:cNvSpPr>
            <a:spLocks noGrp="1"/>
          </p:cNvSpPr>
          <p:nvPr>
            <p:ph type="dt" sz="half" idx="10"/>
          </p:nvPr>
        </p:nvSpPr>
        <p:spPr/>
        <p:txBody>
          <a:bodyPr/>
          <a:lstStyle/>
          <a:p>
            <a:fld id="{726FB914-4137-4895-A44B-5F3220816F16}" type="datetimeFigureOut">
              <a:rPr lang="fr-FR" smtClean="0"/>
              <a:t>28/03/2023</a:t>
            </a:fld>
            <a:endParaRPr lang="fr-FR"/>
          </a:p>
        </p:txBody>
      </p:sp>
      <p:sp>
        <p:nvSpPr>
          <p:cNvPr id="6" name="Espace réservé du pied de page 5">
            <a:extLst>
              <a:ext uri="{FF2B5EF4-FFF2-40B4-BE49-F238E27FC236}">
                <a16:creationId xmlns:a16="http://schemas.microsoft.com/office/drawing/2014/main" id="{FF63B9A6-B2AD-CF8D-63A8-5F601BD07C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67EABF1-0F0D-1D0E-4B9B-6235FBDD67CB}"/>
              </a:ext>
            </a:extLst>
          </p:cNvPr>
          <p:cNvSpPr>
            <a:spLocks noGrp="1"/>
          </p:cNvSpPr>
          <p:nvPr>
            <p:ph type="sldNum" sz="quarter" idx="12"/>
          </p:nvPr>
        </p:nvSpPr>
        <p:spPr/>
        <p:txBody>
          <a:bodyPr/>
          <a:lstStyle/>
          <a:p>
            <a:fld id="{696834CA-ED70-4CDB-946F-A21D86E3BAE3}" type="slidenum">
              <a:rPr lang="fr-FR" smtClean="0"/>
              <a:t>‹N°›</a:t>
            </a:fld>
            <a:endParaRPr lang="fr-FR"/>
          </a:p>
        </p:txBody>
      </p:sp>
    </p:spTree>
    <p:extLst>
      <p:ext uri="{BB962C8B-B14F-4D97-AF65-F5344CB8AC3E}">
        <p14:creationId xmlns:p14="http://schemas.microsoft.com/office/powerpoint/2010/main" val="3965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ECFAD92-D059-92DF-BB86-AFCC4049C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EADAEAE-77B9-9F6B-7772-733087880B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681858-E8F0-7D6E-D0C8-549CC1B5C6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FB914-4137-4895-A44B-5F3220816F16}" type="datetimeFigureOut">
              <a:rPr lang="fr-FR" smtClean="0"/>
              <a:t>28/03/2023</a:t>
            </a:fld>
            <a:endParaRPr lang="fr-FR"/>
          </a:p>
        </p:txBody>
      </p:sp>
      <p:sp>
        <p:nvSpPr>
          <p:cNvPr id="5" name="Espace réservé du pied de page 4">
            <a:extLst>
              <a:ext uri="{FF2B5EF4-FFF2-40B4-BE49-F238E27FC236}">
                <a16:creationId xmlns:a16="http://schemas.microsoft.com/office/drawing/2014/main" id="{D412ED99-525B-CD53-18A3-39BB444246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56F085A-E68F-76F3-542E-063616D08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834CA-ED70-4CDB-946F-A21D86E3BAE3}" type="slidenum">
              <a:rPr lang="fr-FR" smtClean="0"/>
              <a:t>‹N°›</a:t>
            </a:fld>
            <a:endParaRPr lang="fr-FR"/>
          </a:p>
        </p:txBody>
      </p:sp>
    </p:spTree>
    <p:extLst>
      <p:ext uri="{BB962C8B-B14F-4D97-AF65-F5344CB8AC3E}">
        <p14:creationId xmlns:p14="http://schemas.microsoft.com/office/powerpoint/2010/main" val="2722222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E2DE6A2-8FA6-A501-C73A-35D18B6EAF4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66632"/>
          <a:stretch/>
        </p:blipFill>
        <p:spPr>
          <a:xfrm>
            <a:off x="1354" y="0"/>
            <a:ext cx="4067307" cy="6858000"/>
          </a:xfrm>
          <a:prstGeom prst="rect">
            <a:avLst/>
          </a:prstGeom>
        </p:spPr>
      </p:pic>
      <p:sp>
        <p:nvSpPr>
          <p:cNvPr id="7" name="ZoneTexte 6">
            <a:extLst>
              <a:ext uri="{FF2B5EF4-FFF2-40B4-BE49-F238E27FC236}">
                <a16:creationId xmlns:a16="http://schemas.microsoft.com/office/drawing/2014/main" id="{6E461C5E-254D-FEF1-7202-07AC5960B465}"/>
              </a:ext>
            </a:extLst>
          </p:cNvPr>
          <p:cNvSpPr txBox="1"/>
          <p:nvPr/>
        </p:nvSpPr>
        <p:spPr>
          <a:xfrm>
            <a:off x="4915946" y="2324170"/>
            <a:ext cx="6106549" cy="1077218"/>
          </a:xfrm>
          <a:prstGeom prst="rect">
            <a:avLst/>
          </a:prstGeom>
          <a:noFill/>
        </p:spPr>
        <p:txBody>
          <a:bodyPr wrap="square" rtlCol="0">
            <a:spAutoFit/>
          </a:bodyPr>
          <a:lstStyle/>
          <a:p>
            <a:r>
              <a:rPr lang="fr-FR" sz="3200" b="1" dirty="0">
                <a:solidFill>
                  <a:srgbClr val="0F9FA3"/>
                </a:solidFill>
                <a:latin typeface="Montserrat" panose="00000500000000000000" pitchFamily="2" charset="0"/>
              </a:rPr>
              <a:t>NUMÉRIQUE AU TRAVAIL : droits et obligations</a:t>
            </a:r>
          </a:p>
        </p:txBody>
      </p:sp>
      <p:sp>
        <p:nvSpPr>
          <p:cNvPr id="9" name="ZoneTexte 8">
            <a:extLst>
              <a:ext uri="{FF2B5EF4-FFF2-40B4-BE49-F238E27FC236}">
                <a16:creationId xmlns:a16="http://schemas.microsoft.com/office/drawing/2014/main" id="{A32E592D-12A3-F3B3-5474-BBBB5C664E98}"/>
              </a:ext>
            </a:extLst>
          </p:cNvPr>
          <p:cNvSpPr txBox="1"/>
          <p:nvPr/>
        </p:nvSpPr>
        <p:spPr>
          <a:xfrm>
            <a:off x="4915946" y="3528001"/>
            <a:ext cx="6106549" cy="553998"/>
          </a:xfrm>
          <a:prstGeom prst="rect">
            <a:avLst/>
          </a:prstGeom>
          <a:noFill/>
        </p:spPr>
        <p:txBody>
          <a:bodyPr wrap="square" rtlCol="0">
            <a:spAutoFit/>
          </a:bodyPr>
          <a:lstStyle/>
          <a:p>
            <a:r>
              <a:rPr lang="fr-FR" sz="1600" dirty="0">
                <a:latin typeface="Montserrat" panose="00000500000000000000" pitchFamily="2" charset="0"/>
              </a:rPr>
              <a:t>Maître Julie GRINGORE &amp; Maître Elise DELAUNAY, </a:t>
            </a:r>
            <a:r>
              <a:rPr lang="fr-FR" sz="1400" i="1" dirty="0">
                <a:latin typeface="Montserrat" panose="00000500000000000000" pitchFamily="2" charset="0"/>
              </a:rPr>
              <a:t>associées au cabinet DERBY AVOCATS</a:t>
            </a:r>
            <a:endParaRPr lang="fr-FR" sz="1600" i="1" dirty="0">
              <a:latin typeface="Montserrat" panose="00000500000000000000" pitchFamily="2" charset="0"/>
            </a:endParaRPr>
          </a:p>
        </p:txBody>
      </p:sp>
      <p:pic>
        <p:nvPicPr>
          <p:cNvPr id="12" name="Image 11">
            <a:extLst>
              <a:ext uri="{FF2B5EF4-FFF2-40B4-BE49-F238E27FC236}">
                <a16:creationId xmlns:a16="http://schemas.microsoft.com/office/drawing/2014/main" id="{905BF38A-D360-B0DF-015E-C432ACD01C75}"/>
              </a:ext>
            </a:extLst>
          </p:cNvPr>
          <p:cNvPicPr>
            <a:picLocks noGrp="1" noRo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pic>
        <p:nvPicPr>
          <p:cNvPr id="15" name="Image 14">
            <a:extLst>
              <a:ext uri="{FF2B5EF4-FFF2-40B4-BE49-F238E27FC236}">
                <a16:creationId xmlns:a16="http://schemas.microsoft.com/office/drawing/2014/main" id="{DFBA83C7-4287-C56F-6F10-F18D992B74E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rot="16200000">
            <a:off x="9971625" y="4723523"/>
            <a:ext cx="2279706" cy="2158333"/>
          </a:xfrm>
          <a:prstGeom prst="rect">
            <a:avLst/>
          </a:prstGeom>
        </p:spPr>
      </p:pic>
      <p:pic>
        <p:nvPicPr>
          <p:cNvPr id="8" name="Image 7">
            <a:extLst>
              <a:ext uri="{FF2B5EF4-FFF2-40B4-BE49-F238E27FC236}">
                <a16:creationId xmlns:a16="http://schemas.microsoft.com/office/drawing/2014/main" id="{39D12662-E52F-947C-B10A-A671F6E039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3089" y="4895273"/>
            <a:ext cx="2270120" cy="1059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578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DA2068-0F1D-28D0-7478-1DFA7C8ACA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8" name="Image 7">
            <a:extLst>
              <a:ext uri="{FF2B5EF4-FFF2-40B4-BE49-F238E27FC236}">
                <a16:creationId xmlns:a16="http://schemas.microsoft.com/office/drawing/2014/main" id="{EDCA595C-0E73-FFE5-8991-5B61F43D7A45}"/>
              </a:ext>
            </a:extLst>
          </p:cNvPr>
          <p:cNvPicPr>
            <a:picLocks noGrp="1" noRot="1" noChangeAspec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9" name="ZoneTexte 8">
            <a:extLst>
              <a:ext uri="{FF2B5EF4-FFF2-40B4-BE49-F238E27FC236}">
                <a16:creationId xmlns:a16="http://schemas.microsoft.com/office/drawing/2014/main" id="{A0070345-A1F0-86E3-5028-ED7F46BB7A57}"/>
              </a:ext>
            </a:extLst>
          </p:cNvPr>
          <p:cNvSpPr txBox="1"/>
          <p:nvPr/>
        </p:nvSpPr>
        <p:spPr>
          <a:xfrm>
            <a:off x="545283" y="273511"/>
            <a:ext cx="6352933" cy="4724370"/>
          </a:xfrm>
          <a:prstGeom prst="rect">
            <a:avLst/>
          </a:prstGeom>
          <a:noFill/>
        </p:spPr>
        <p:txBody>
          <a:bodyPr wrap="square" rtlCol="0">
            <a:spAutoFit/>
          </a:bodyPr>
          <a:lstStyle/>
          <a:p>
            <a:pPr algn="just"/>
            <a:r>
              <a:rPr lang="fr-FR" sz="1500" i="1" u="sng" dirty="0">
                <a:effectLst/>
                <a:latin typeface="Montserrat" panose="00000500000000000000" pitchFamily="2" charset="0"/>
                <a:ea typeface="Calibri" panose="020F0502020204030204" pitchFamily="34" charset="0"/>
                <a:cs typeface="Times New Roman" panose="02020603050405020304" pitchFamily="18" charset="0"/>
              </a:rPr>
              <a:t>2. Assouplissements au profit de l’employeur.</a:t>
            </a:r>
            <a:endParaRPr lang="fr-FR" sz="1500" i="1" dirty="0">
              <a:effectLst/>
              <a:latin typeface="Montserrat" panose="00000500000000000000" pitchFamily="2" charset="0"/>
              <a:ea typeface="Calibri" panose="020F0502020204030204" pitchFamily="34" charset="0"/>
              <a:cs typeface="Times New Roman" panose="02020603050405020304" pitchFamily="18" charset="0"/>
            </a:endParaRPr>
          </a:p>
          <a:p>
            <a:pPr algn="just"/>
            <a:r>
              <a:rPr lang="fr-FR" sz="1500" dirty="0">
                <a:effectLst/>
                <a:latin typeface="Montserrat" panose="00000500000000000000" pitchFamily="2" charset="0"/>
                <a:ea typeface="Calibri" panose="020F0502020204030204" pitchFamily="34" charset="0"/>
                <a:cs typeface="Times New Roman" panose="02020603050405020304" pitchFamily="18" charset="0"/>
              </a:rPr>
              <a:t> </a:t>
            </a:r>
          </a:p>
          <a:p>
            <a:pPr algn="just"/>
            <a:r>
              <a:rPr lang="fr-FR" sz="1500" dirty="0">
                <a:effectLst/>
                <a:latin typeface="Montserrat" panose="00000500000000000000" pitchFamily="2" charset="0"/>
                <a:ea typeface="Calibri" panose="020F0502020204030204" pitchFamily="34" charset="0"/>
                <a:cs typeface="Times New Roman" panose="02020603050405020304" pitchFamily="18" charset="0"/>
              </a:rPr>
              <a:t>Cependant l’employeur se voit progressivement reconnaitre aussi un « </a:t>
            </a:r>
            <a:r>
              <a:rPr lang="fr-FR" sz="1500" i="1" dirty="0">
                <a:effectLst/>
                <a:latin typeface="Montserrat" panose="00000500000000000000" pitchFamily="2" charset="0"/>
                <a:ea typeface="Calibri" panose="020F0502020204030204" pitchFamily="34" charset="0"/>
                <a:cs typeface="Times New Roman" panose="02020603050405020304" pitchFamily="18" charset="0"/>
              </a:rPr>
              <a:t>droit à la preuve </a:t>
            </a:r>
            <a:r>
              <a:rPr lang="fr-FR" sz="1500" dirty="0">
                <a:effectLst/>
                <a:latin typeface="Montserrat" panose="00000500000000000000" pitchFamily="2" charset="0"/>
                <a:ea typeface="Calibri" panose="020F0502020204030204" pitchFamily="34" charset="0"/>
                <a:cs typeface="Times New Roman" panose="02020603050405020304" pitchFamily="18" charset="0"/>
              </a:rPr>
              <a:t>» en matière disciplinaire selon test de proportionnalité confrontant ce droit à la preuve de l’employeur avec les droits du salarié au respect de la vie privée notamment (</a:t>
            </a:r>
            <a:r>
              <a:rPr lang="fr-FR" sz="1400" dirty="0">
                <a:effectLst/>
                <a:latin typeface="Montserrat" panose="00000500000000000000" pitchFamily="2" charset="0"/>
                <a:ea typeface="Calibri" panose="020F0502020204030204" pitchFamily="34" charset="0"/>
                <a:cs typeface="Times New Roman" panose="02020603050405020304" pitchFamily="18" charset="0"/>
              </a:rPr>
              <a:t>cf</a:t>
            </a:r>
            <a:r>
              <a:rPr lang="fr-FR" sz="1400" dirty="0">
                <a:latin typeface="Montserrat" panose="00000500000000000000" pitchFamily="2" charset="0"/>
                <a:ea typeface="Calibri" panose="020F0502020204030204" pitchFamily="34" charset="0"/>
                <a:cs typeface="Times New Roman" panose="02020603050405020304" pitchFamily="18" charset="0"/>
              </a:rPr>
              <a:t>.</a:t>
            </a:r>
            <a:r>
              <a:rPr lang="fr-FR" sz="1400" dirty="0">
                <a:effectLst/>
                <a:latin typeface="Montserrat" panose="00000500000000000000" pitchFamily="2" charset="0"/>
                <a:ea typeface="Calibri" panose="020F0502020204030204" pitchFamily="34" charset="0"/>
                <a:cs typeface="Times New Roman" panose="02020603050405020304" pitchFamily="18" charset="0"/>
              </a:rPr>
              <a:t> CEDH</a:t>
            </a:r>
            <a:r>
              <a:rPr lang="fr-FR" sz="1500" dirty="0">
                <a:effectLst/>
                <a:latin typeface="Montserrat" panose="00000500000000000000" pitchFamily="2" charset="0"/>
                <a:ea typeface="Calibri" panose="020F0502020204030204" pitchFamily="34" charset="0"/>
                <a:cs typeface="Times New Roman" panose="02020603050405020304" pitchFamily="18" charset="0"/>
              </a:rPr>
              <a:t>) de sorte que, même illicite, la preuve de l’employeur pourra être recevable sous ces conditions de proportionnalité.</a:t>
            </a:r>
          </a:p>
          <a:p>
            <a:pPr algn="just"/>
            <a:r>
              <a:rPr lang="fr-FR" sz="1500" dirty="0">
                <a:effectLst/>
                <a:latin typeface="Montserrat" panose="00000500000000000000" pitchFamily="2" charset="0"/>
                <a:ea typeface="Calibri" panose="020F0502020204030204" pitchFamily="34" charset="0"/>
                <a:cs typeface="Times New Roman" panose="02020603050405020304" pitchFamily="18" charset="0"/>
              </a:rPr>
              <a:t> </a:t>
            </a:r>
          </a:p>
          <a:p>
            <a:pPr algn="just"/>
            <a:r>
              <a:rPr lang="fr-FR" sz="1500" dirty="0">
                <a:effectLst/>
                <a:latin typeface="Montserrat" panose="00000500000000000000" pitchFamily="2" charset="0"/>
                <a:ea typeface="Calibri" panose="020F0502020204030204" pitchFamily="34" charset="0"/>
                <a:cs typeface="Times New Roman" panose="02020603050405020304" pitchFamily="18" charset="0"/>
              </a:rPr>
              <a:t> </a:t>
            </a:r>
          </a:p>
          <a:p>
            <a:pPr marL="534988" algn="just"/>
            <a:r>
              <a:rPr lang="fr-FR" sz="1400" u="sng" dirty="0">
                <a:effectLst/>
                <a:latin typeface="Montserrat" panose="00000500000000000000" pitchFamily="2" charset="0"/>
                <a:ea typeface="Calibri" panose="020F0502020204030204" pitchFamily="34" charset="0"/>
                <a:cs typeface="Times New Roman" panose="02020603050405020304" pitchFamily="18" charset="0"/>
              </a:rPr>
              <a:t>Exemples  :</a:t>
            </a:r>
          </a:p>
          <a:p>
            <a:pPr marL="534988" algn="just"/>
            <a:endParaRPr lang="fr-FR" sz="1400" u="sng" dirty="0">
              <a:effectLst/>
              <a:latin typeface="Montserrat" panose="00000500000000000000" pitchFamily="2" charset="0"/>
              <a:ea typeface="Calibri" panose="020F0502020204030204" pitchFamily="34" charset="0"/>
              <a:cs typeface="Times New Roman" panose="02020603050405020304" pitchFamily="18" charset="0"/>
            </a:endParaRPr>
          </a:p>
          <a:p>
            <a:pPr marL="720725" lvl="0" indent="-342900" algn="just">
              <a:buFont typeface="Arial" panose="020B0604020202020204" pitchFamily="34" charset="0"/>
              <a:buChar char="•"/>
            </a:pPr>
            <a:r>
              <a:rPr lang="fr-FR" sz="1500" dirty="0">
                <a:effectLst/>
                <a:latin typeface="Montserrat" panose="00000500000000000000" pitchFamily="2" charset="0"/>
                <a:ea typeface="Calibri" panose="020F0502020204030204" pitchFamily="34" charset="0"/>
                <a:cs typeface="Times New Roman" panose="02020603050405020304" pitchFamily="18" charset="0"/>
              </a:rPr>
              <a:t>En matière dispositif d’enregistrement des connexions ou de vidéosurveillance (</a:t>
            </a:r>
            <a:r>
              <a:rPr lang="fr-FR" sz="1400" b="1" dirty="0">
                <a:effectLst/>
                <a:latin typeface="Montserrat" panose="00000500000000000000" pitchFamily="2" charset="0"/>
                <a:ea typeface="Calibri" panose="020F0502020204030204" pitchFamily="34" charset="0"/>
                <a:cs typeface="Times New Roman" panose="02020603050405020304" pitchFamily="18" charset="0"/>
              </a:rPr>
              <a:t>Soc. 25 novembre 2020 n° 17-19523 ; Soc. 10 novembre 2021 n° 20-12.263</a:t>
            </a:r>
            <a:r>
              <a:rPr lang="fr-FR" sz="1500" dirty="0">
                <a:effectLst/>
                <a:latin typeface="Montserrat" panose="00000500000000000000" pitchFamily="2" charset="0"/>
                <a:ea typeface="Calibri" panose="020F0502020204030204" pitchFamily="34" charset="0"/>
                <a:cs typeface="Times New Roman" panose="02020603050405020304" pitchFamily="18" charset="0"/>
              </a:rPr>
              <a:t>),</a:t>
            </a:r>
          </a:p>
          <a:p>
            <a:pPr marL="377825" lvl="0" algn="just"/>
            <a:endParaRPr lang="fr-FR" sz="1500" dirty="0">
              <a:effectLst/>
              <a:latin typeface="Montserrat" panose="00000500000000000000" pitchFamily="2" charset="0"/>
              <a:ea typeface="Calibri" panose="020F0502020204030204" pitchFamily="34" charset="0"/>
              <a:cs typeface="Times New Roman" panose="02020603050405020304" pitchFamily="18" charset="0"/>
            </a:endParaRPr>
          </a:p>
          <a:p>
            <a:pPr marL="720725" lvl="0" indent="-342900" algn="just">
              <a:buFont typeface="Arial" panose="020B0604020202020204" pitchFamily="34" charset="0"/>
              <a:buChar char="•"/>
            </a:pPr>
            <a:r>
              <a:rPr lang="fr-FR" sz="1500" dirty="0">
                <a:effectLst/>
                <a:latin typeface="Montserrat" panose="00000500000000000000" pitchFamily="2" charset="0"/>
                <a:ea typeface="Calibri" panose="020F0502020204030204" pitchFamily="34" charset="0"/>
                <a:cs typeface="Times New Roman" panose="02020603050405020304" pitchFamily="18" charset="0"/>
              </a:rPr>
              <a:t>Sur les réseaux sociaux (</a:t>
            </a:r>
            <a:r>
              <a:rPr lang="fr-FR" sz="1400" b="1" dirty="0">
                <a:effectLst/>
                <a:latin typeface="Montserrat" panose="00000500000000000000" pitchFamily="2" charset="0"/>
                <a:ea typeface="Calibri" panose="020F0502020204030204" pitchFamily="34" charset="0"/>
                <a:cs typeface="Times New Roman" panose="02020603050405020304" pitchFamily="18" charset="0"/>
              </a:rPr>
              <a:t>Soc 30 septembre 2020, n° 19-12.058</a:t>
            </a:r>
            <a:r>
              <a:rPr lang="fr-FR" sz="1500" dirty="0">
                <a:effectLst/>
                <a:latin typeface="Montserrat" panose="00000500000000000000" pitchFamily="2" charset="0"/>
                <a:ea typeface="Calibri" panose="020F0502020204030204" pitchFamily="34" charset="0"/>
                <a:cs typeface="Times New Roman" panose="02020603050405020304" pitchFamily="18" charset="0"/>
              </a:rPr>
              <a:t>).</a:t>
            </a:r>
          </a:p>
          <a:p>
            <a:endParaRPr lang="fr-FR" dirty="0">
              <a:latin typeface="Montserrat" panose="00000500000000000000" pitchFamily="2" charset="0"/>
            </a:endParaRPr>
          </a:p>
        </p:txBody>
      </p:sp>
      <p:sp>
        <p:nvSpPr>
          <p:cNvPr id="33" name="Rectangle 32">
            <a:extLst>
              <a:ext uri="{FF2B5EF4-FFF2-40B4-BE49-F238E27FC236}">
                <a16:creationId xmlns:a16="http://schemas.microsoft.com/office/drawing/2014/main" id="{A73C32EF-8B16-BBE6-07D9-DA3BAAA366A2}"/>
              </a:ext>
            </a:extLst>
          </p:cNvPr>
          <p:cNvSpPr/>
          <p:nvPr/>
        </p:nvSpPr>
        <p:spPr>
          <a:xfrm>
            <a:off x="7352145" y="692727"/>
            <a:ext cx="3868328" cy="4174836"/>
          </a:xfrm>
          <a:prstGeom prst="rect">
            <a:avLst/>
          </a:prstGeom>
          <a:solidFill>
            <a:schemeClr val="bg1"/>
          </a:solidFill>
          <a:ln w="57150">
            <a:solidFill>
              <a:srgbClr val="0F9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 name="Google Shape;13505;p100">
            <a:extLst>
              <a:ext uri="{FF2B5EF4-FFF2-40B4-BE49-F238E27FC236}">
                <a16:creationId xmlns:a16="http://schemas.microsoft.com/office/drawing/2014/main" id="{4997CCEA-9EAF-ACFF-2EA1-F619F47326B8}"/>
              </a:ext>
            </a:extLst>
          </p:cNvPr>
          <p:cNvGrpSpPr/>
          <p:nvPr/>
        </p:nvGrpSpPr>
        <p:grpSpPr>
          <a:xfrm>
            <a:off x="688448" y="2858833"/>
            <a:ext cx="382827" cy="358603"/>
            <a:chOff x="2753373" y="2902523"/>
            <a:chExt cx="347552" cy="325557"/>
          </a:xfrm>
        </p:grpSpPr>
        <p:sp>
          <p:nvSpPr>
            <p:cNvPr id="3" name="Google Shape;13506;p100">
              <a:extLst>
                <a:ext uri="{FF2B5EF4-FFF2-40B4-BE49-F238E27FC236}">
                  <a16:creationId xmlns:a16="http://schemas.microsoft.com/office/drawing/2014/main" id="{12C4A2E8-FFDD-EDC5-441C-9D9E2A02A91B}"/>
                </a:ext>
              </a:extLst>
            </p:cNvPr>
            <p:cNvSpPr/>
            <p:nvPr/>
          </p:nvSpPr>
          <p:spPr>
            <a:xfrm>
              <a:off x="2807962" y="3018575"/>
              <a:ext cx="86418" cy="29506"/>
            </a:xfrm>
            <a:custGeom>
              <a:avLst/>
              <a:gdLst/>
              <a:ahLst/>
              <a:cxnLst/>
              <a:rect l="l" t="t" r="r" b="b"/>
              <a:pathLst>
                <a:path w="2715" h="927" extrusionOk="0">
                  <a:moveTo>
                    <a:pt x="1070" y="0"/>
                  </a:moveTo>
                  <a:cubicBezTo>
                    <a:pt x="752" y="0"/>
                    <a:pt x="464" y="31"/>
                    <a:pt x="274" y="57"/>
                  </a:cubicBezTo>
                  <a:cubicBezTo>
                    <a:pt x="107" y="93"/>
                    <a:pt x="0" y="224"/>
                    <a:pt x="0" y="390"/>
                  </a:cubicBezTo>
                  <a:lnTo>
                    <a:pt x="0" y="759"/>
                  </a:lnTo>
                  <a:cubicBezTo>
                    <a:pt x="0" y="843"/>
                    <a:pt x="72" y="926"/>
                    <a:pt x="155" y="926"/>
                  </a:cubicBezTo>
                  <a:cubicBezTo>
                    <a:pt x="250" y="926"/>
                    <a:pt x="322" y="843"/>
                    <a:pt x="322" y="759"/>
                  </a:cubicBezTo>
                  <a:lnTo>
                    <a:pt x="322" y="390"/>
                  </a:lnTo>
                  <a:cubicBezTo>
                    <a:pt x="322" y="390"/>
                    <a:pt x="322" y="367"/>
                    <a:pt x="334" y="367"/>
                  </a:cubicBezTo>
                  <a:cubicBezTo>
                    <a:pt x="493" y="349"/>
                    <a:pt x="758" y="318"/>
                    <a:pt x="1059" y="318"/>
                  </a:cubicBezTo>
                  <a:cubicBezTo>
                    <a:pt x="1163" y="318"/>
                    <a:pt x="1271" y="322"/>
                    <a:pt x="1381" y="331"/>
                  </a:cubicBezTo>
                  <a:cubicBezTo>
                    <a:pt x="1870" y="355"/>
                    <a:pt x="2239" y="486"/>
                    <a:pt x="2453" y="700"/>
                  </a:cubicBezTo>
                  <a:cubicBezTo>
                    <a:pt x="2483" y="730"/>
                    <a:pt x="2524" y="745"/>
                    <a:pt x="2566" y="745"/>
                  </a:cubicBezTo>
                  <a:cubicBezTo>
                    <a:pt x="2608" y="745"/>
                    <a:pt x="2649" y="730"/>
                    <a:pt x="2679" y="700"/>
                  </a:cubicBezTo>
                  <a:cubicBezTo>
                    <a:pt x="2715" y="640"/>
                    <a:pt x="2715" y="533"/>
                    <a:pt x="2655" y="474"/>
                  </a:cubicBezTo>
                  <a:cubicBezTo>
                    <a:pt x="2276" y="95"/>
                    <a:pt x="1627" y="0"/>
                    <a:pt x="1070"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 name="Google Shape;13507;p100">
              <a:extLst>
                <a:ext uri="{FF2B5EF4-FFF2-40B4-BE49-F238E27FC236}">
                  <a16:creationId xmlns:a16="http://schemas.microsoft.com/office/drawing/2014/main" id="{0AF9D431-3D51-4371-891A-141D9818F7CD}"/>
                </a:ext>
              </a:extLst>
            </p:cNvPr>
            <p:cNvSpPr/>
            <p:nvPr/>
          </p:nvSpPr>
          <p:spPr>
            <a:xfrm>
              <a:off x="2753373" y="2973376"/>
              <a:ext cx="195213" cy="254704"/>
            </a:xfrm>
            <a:custGeom>
              <a:avLst/>
              <a:gdLst/>
              <a:ahLst/>
              <a:cxnLst/>
              <a:rect l="l" t="t" r="r" b="b"/>
              <a:pathLst>
                <a:path w="6133" h="8002" extrusionOk="0">
                  <a:moveTo>
                    <a:pt x="4787" y="298"/>
                  </a:moveTo>
                  <a:lnTo>
                    <a:pt x="4787" y="1846"/>
                  </a:lnTo>
                  <a:cubicBezTo>
                    <a:pt x="4787" y="2084"/>
                    <a:pt x="4751" y="2310"/>
                    <a:pt x="4644" y="2513"/>
                  </a:cubicBezTo>
                  <a:cubicBezTo>
                    <a:pt x="4632" y="2537"/>
                    <a:pt x="4632" y="2560"/>
                    <a:pt x="4632" y="2596"/>
                  </a:cubicBezTo>
                  <a:lnTo>
                    <a:pt x="4632" y="3037"/>
                  </a:lnTo>
                  <a:cubicBezTo>
                    <a:pt x="4632" y="3465"/>
                    <a:pt x="4442" y="3870"/>
                    <a:pt x="4132" y="4168"/>
                  </a:cubicBezTo>
                  <a:cubicBezTo>
                    <a:pt x="3852" y="4437"/>
                    <a:pt x="3484" y="4590"/>
                    <a:pt x="3099" y="4590"/>
                  </a:cubicBezTo>
                  <a:cubicBezTo>
                    <a:pt x="3059" y="4590"/>
                    <a:pt x="3018" y="4588"/>
                    <a:pt x="2977" y="4584"/>
                  </a:cubicBezTo>
                  <a:cubicBezTo>
                    <a:pt x="2156" y="4525"/>
                    <a:pt x="1513" y="3811"/>
                    <a:pt x="1513" y="2977"/>
                  </a:cubicBezTo>
                  <a:lnTo>
                    <a:pt x="1513" y="2572"/>
                  </a:lnTo>
                  <a:cubicBezTo>
                    <a:pt x="1513" y="2549"/>
                    <a:pt x="1513" y="2537"/>
                    <a:pt x="1501" y="2501"/>
                  </a:cubicBezTo>
                  <a:cubicBezTo>
                    <a:pt x="1394" y="2298"/>
                    <a:pt x="1358" y="2072"/>
                    <a:pt x="1358" y="1834"/>
                  </a:cubicBezTo>
                  <a:lnTo>
                    <a:pt x="1358" y="1513"/>
                  </a:lnTo>
                  <a:cubicBezTo>
                    <a:pt x="1358" y="834"/>
                    <a:pt x="1894" y="298"/>
                    <a:pt x="2561" y="298"/>
                  </a:cubicBezTo>
                  <a:close/>
                  <a:moveTo>
                    <a:pt x="3930" y="4680"/>
                  </a:moveTo>
                  <a:lnTo>
                    <a:pt x="3930" y="4977"/>
                  </a:lnTo>
                  <a:lnTo>
                    <a:pt x="3061" y="5573"/>
                  </a:lnTo>
                  <a:lnTo>
                    <a:pt x="2203" y="4977"/>
                  </a:lnTo>
                  <a:lnTo>
                    <a:pt x="2203" y="4680"/>
                  </a:lnTo>
                  <a:cubicBezTo>
                    <a:pt x="2430" y="4799"/>
                    <a:pt x="2680" y="4870"/>
                    <a:pt x="2942" y="4882"/>
                  </a:cubicBezTo>
                  <a:lnTo>
                    <a:pt x="3061" y="4882"/>
                  </a:lnTo>
                  <a:cubicBezTo>
                    <a:pt x="3358" y="4882"/>
                    <a:pt x="3656" y="4811"/>
                    <a:pt x="3930" y="4680"/>
                  </a:cubicBezTo>
                  <a:close/>
                  <a:moveTo>
                    <a:pt x="2084" y="5275"/>
                  </a:moveTo>
                  <a:lnTo>
                    <a:pt x="2846" y="5787"/>
                  </a:lnTo>
                  <a:lnTo>
                    <a:pt x="2430" y="6180"/>
                  </a:lnTo>
                  <a:lnTo>
                    <a:pt x="2406" y="6180"/>
                  </a:lnTo>
                  <a:lnTo>
                    <a:pt x="1918" y="5442"/>
                  </a:lnTo>
                  <a:lnTo>
                    <a:pt x="2084" y="5275"/>
                  </a:lnTo>
                  <a:close/>
                  <a:moveTo>
                    <a:pt x="4073" y="5251"/>
                  </a:moveTo>
                  <a:lnTo>
                    <a:pt x="4239" y="5418"/>
                  </a:lnTo>
                  <a:lnTo>
                    <a:pt x="3739" y="6180"/>
                  </a:lnTo>
                  <a:lnTo>
                    <a:pt x="3716" y="6180"/>
                  </a:lnTo>
                  <a:lnTo>
                    <a:pt x="3311" y="5775"/>
                  </a:lnTo>
                  <a:lnTo>
                    <a:pt x="4073" y="5251"/>
                  </a:lnTo>
                  <a:close/>
                  <a:moveTo>
                    <a:pt x="2549" y="1"/>
                  </a:moveTo>
                  <a:cubicBezTo>
                    <a:pt x="1715" y="1"/>
                    <a:pt x="1025" y="691"/>
                    <a:pt x="1025" y="1525"/>
                  </a:cubicBezTo>
                  <a:lnTo>
                    <a:pt x="1025" y="1870"/>
                  </a:lnTo>
                  <a:cubicBezTo>
                    <a:pt x="1025" y="2132"/>
                    <a:pt x="1084" y="2406"/>
                    <a:pt x="1191" y="2644"/>
                  </a:cubicBezTo>
                  <a:lnTo>
                    <a:pt x="1191" y="3001"/>
                  </a:lnTo>
                  <a:cubicBezTo>
                    <a:pt x="1191" y="3596"/>
                    <a:pt x="1453" y="4132"/>
                    <a:pt x="1870" y="4489"/>
                  </a:cubicBezTo>
                  <a:lnTo>
                    <a:pt x="1870" y="5025"/>
                  </a:lnTo>
                  <a:lnTo>
                    <a:pt x="1572" y="5335"/>
                  </a:lnTo>
                  <a:cubicBezTo>
                    <a:pt x="1549" y="5358"/>
                    <a:pt x="1537" y="5406"/>
                    <a:pt x="1537" y="5454"/>
                  </a:cubicBezTo>
                  <a:lnTo>
                    <a:pt x="548" y="5811"/>
                  </a:lnTo>
                  <a:cubicBezTo>
                    <a:pt x="227" y="5930"/>
                    <a:pt x="1" y="6239"/>
                    <a:pt x="1" y="6597"/>
                  </a:cubicBezTo>
                  <a:lnTo>
                    <a:pt x="1" y="7823"/>
                  </a:lnTo>
                  <a:cubicBezTo>
                    <a:pt x="1" y="7906"/>
                    <a:pt x="72" y="7978"/>
                    <a:pt x="167" y="7978"/>
                  </a:cubicBezTo>
                  <a:cubicBezTo>
                    <a:pt x="251" y="7978"/>
                    <a:pt x="322" y="7906"/>
                    <a:pt x="322" y="7823"/>
                  </a:cubicBezTo>
                  <a:lnTo>
                    <a:pt x="322" y="6597"/>
                  </a:lnTo>
                  <a:cubicBezTo>
                    <a:pt x="322" y="6370"/>
                    <a:pt x="465" y="6180"/>
                    <a:pt x="668" y="6108"/>
                  </a:cubicBezTo>
                  <a:lnTo>
                    <a:pt x="1691" y="5739"/>
                  </a:lnTo>
                  <a:lnTo>
                    <a:pt x="2120" y="6370"/>
                  </a:lnTo>
                  <a:cubicBezTo>
                    <a:pt x="2180" y="6466"/>
                    <a:pt x="2275" y="6501"/>
                    <a:pt x="2358" y="6525"/>
                  </a:cubicBezTo>
                  <a:lnTo>
                    <a:pt x="2394" y="6525"/>
                  </a:lnTo>
                  <a:cubicBezTo>
                    <a:pt x="2489" y="6525"/>
                    <a:pt x="2561" y="6489"/>
                    <a:pt x="2632" y="6430"/>
                  </a:cubicBezTo>
                  <a:lnTo>
                    <a:pt x="2906" y="6168"/>
                  </a:lnTo>
                  <a:lnTo>
                    <a:pt x="2906" y="7835"/>
                  </a:lnTo>
                  <a:cubicBezTo>
                    <a:pt x="2906" y="7918"/>
                    <a:pt x="2977" y="8002"/>
                    <a:pt x="3061" y="8002"/>
                  </a:cubicBezTo>
                  <a:cubicBezTo>
                    <a:pt x="3156" y="8002"/>
                    <a:pt x="3227" y="7918"/>
                    <a:pt x="3227" y="7835"/>
                  </a:cubicBezTo>
                  <a:lnTo>
                    <a:pt x="3227" y="6168"/>
                  </a:lnTo>
                  <a:lnTo>
                    <a:pt x="3501" y="6430"/>
                  </a:lnTo>
                  <a:cubicBezTo>
                    <a:pt x="3549" y="6489"/>
                    <a:pt x="3644" y="6525"/>
                    <a:pt x="3739" y="6525"/>
                  </a:cubicBezTo>
                  <a:lnTo>
                    <a:pt x="3763" y="6525"/>
                  </a:lnTo>
                  <a:cubicBezTo>
                    <a:pt x="3870" y="6501"/>
                    <a:pt x="3954" y="6466"/>
                    <a:pt x="4001" y="6370"/>
                  </a:cubicBezTo>
                  <a:lnTo>
                    <a:pt x="4430" y="5739"/>
                  </a:lnTo>
                  <a:lnTo>
                    <a:pt x="5466" y="6108"/>
                  </a:lnTo>
                  <a:cubicBezTo>
                    <a:pt x="5668" y="6180"/>
                    <a:pt x="5799" y="6370"/>
                    <a:pt x="5799" y="6597"/>
                  </a:cubicBezTo>
                  <a:lnTo>
                    <a:pt x="5799" y="7823"/>
                  </a:lnTo>
                  <a:cubicBezTo>
                    <a:pt x="5799" y="7906"/>
                    <a:pt x="5882" y="7978"/>
                    <a:pt x="5966" y="7978"/>
                  </a:cubicBezTo>
                  <a:cubicBezTo>
                    <a:pt x="6061" y="7978"/>
                    <a:pt x="6133" y="7906"/>
                    <a:pt x="6133" y="7823"/>
                  </a:cubicBezTo>
                  <a:lnTo>
                    <a:pt x="6133" y="6597"/>
                  </a:lnTo>
                  <a:cubicBezTo>
                    <a:pt x="6121" y="6228"/>
                    <a:pt x="5894" y="5918"/>
                    <a:pt x="5561" y="5787"/>
                  </a:cubicBezTo>
                  <a:lnTo>
                    <a:pt x="4585" y="5442"/>
                  </a:lnTo>
                  <a:cubicBezTo>
                    <a:pt x="4585" y="5394"/>
                    <a:pt x="4561" y="5346"/>
                    <a:pt x="4537" y="5323"/>
                  </a:cubicBezTo>
                  <a:lnTo>
                    <a:pt x="4239" y="5001"/>
                  </a:lnTo>
                  <a:lnTo>
                    <a:pt x="4239" y="4489"/>
                  </a:lnTo>
                  <a:cubicBezTo>
                    <a:pt x="4275" y="4454"/>
                    <a:pt x="4299" y="4430"/>
                    <a:pt x="4335" y="4406"/>
                  </a:cubicBezTo>
                  <a:cubicBezTo>
                    <a:pt x="4704" y="4049"/>
                    <a:pt x="4930" y="3561"/>
                    <a:pt x="4930" y="3060"/>
                  </a:cubicBezTo>
                  <a:lnTo>
                    <a:pt x="4930" y="2644"/>
                  </a:lnTo>
                  <a:cubicBezTo>
                    <a:pt x="5037" y="2382"/>
                    <a:pt x="5085" y="2132"/>
                    <a:pt x="5085" y="1870"/>
                  </a:cubicBezTo>
                  <a:lnTo>
                    <a:pt x="5085" y="167"/>
                  </a:lnTo>
                  <a:cubicBezTo>
                    <a:pt x="5085" y="84"/>
                    <a:pt x="5013" y="1"/>
                    <a:pt x="4930"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 name="Google Shape;13508;p100">
              <a:extLst>
                <a:ext uri="{FF2B5EF4-FFF2-40B4-BE49-F238E27FC236}">
                  <a16:creationId xmlns:a16="http://schemas.microsoft.com/office/drawing/2014/main" id="{8A5696E5-F80D-9863-DFD9-8904FF6DE0DE}"/>
                </a:ext>
              </a:extLst>
            </p:cNvPr>
            <p:cNvSpPr/>
            <p:nvPr/>
          </p:nvSpPr>
          <p:spPr>
            <a:xfrm>
              <a:off x="2905361" y="3195072"/>
              <a:ext cx="10631" cy="32244"/>
            </a:xfrm>
            <a:custGeom>
              <a:avLst/>
              <a:gdLst/>
              <a:ahLst/>
              <a:cxnLst/>
              <a:rect l="l" t="t" r="r" b="b"/>
              <a:pathLst>
                <a:path w="334" h="1013" extrusionOk="0">
                  <a:moveTo>
                    <a:pt x="167" y="1"/>
                  </a:moveTo>
                  <a:cubicBezTo>
                    <a:pt x="72" y="1"/>
                    <a:pt x="0" y="84"/>
                    <a:pt x="0" y="167"/>
                  </a:cubicBezTo>
                  <a:lnTo>
                    <a:pt x="0" y="858"/>
                  </a:lnTo>
                  <a:cubicBezTo>
                    <a:pt x="0" y="941"/>
                    <a:pt x="72" y="1013"/>
                    <a:pt x="167" y="1013"/>
                  </a:cubicBezTo>
                  <a:cubicBezTo>
                    <a:pt x="250" y="1013"/>
                    <a:pt x="334" y="941"/>
                    <a:pt x="334" y="858"/>
                  </a:cubicBezTo>
                  <a:lnTo>
                    <a:pt x="334" y="167"/>
                  </a:lnTo>
                  <a:cubicBezTo>
                    <a:pt x="334" y="60"/>
                    <a:pt x="250" y="1"/>
                    <a:pt x="167"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3509;p100">
              <a:extLst>
                <a:ext uri="{FF2B5EF4-FFF2-40B4-BE49-F238E27FC236}">
                  <a16:creationId xmlns:a16="http://schemas.microsoft.com/office/drawing/2014/main" id="{AF5843D3-F6D6-5661-5CB5-D8F783507778}"/>
                </a:ext>
              </a:extLst>
            </p:cNvPr>
            <p:cNvSpPr/>
            <p:nvPr/>
          </p:nvSpPr>
          <p:spPr>
            <a:xfrm>
              <a:off x="2939069" y="2934735"/>
              <a:ext cx="161856" cy="169049"/>
            </a:xfrm>
            <a:custGeom>
              <a:avLst/>
              <a:gdLst/>
              <a:ahLst/>
              <a:cxnLst/>
              <a:rect l="l" t="t" r="r" b="b"/>
              <a:pathLst>
                <a:path w="5085" h="5311" extrusionOk="0">
                  <a:moveTo>
                    <a:pt x="668" y="0"/>
                  </a:moveTo>
                  <a:cubicBezTo>
                    <a:pt x="299" y="0"/>
                    <a:pt x="1" y="298"/>
                    <a:pt x="1" y="667"/>
                  </a:cubicBezTo>
                  <a:lnTo>
                    <a:pt x="1" y="3393"/>
                  </a:lnTo>
                  <a:cubicBezTo>
                    <a:pt x="1" y="3763"/>
                    <a:pt x="299" y="4060"/>
                    <a:pt x="668" y="4060"/>
                  </a:cubicBezTo>
                  <a:lnTo>
                    <a:pt x="977" y="4060"/>
                  </a:lnTo>
                  <a:lnTo>
                    <a:pt x="739" y="5001"/>
                  </a:lnTo>
                  <a:cubicBezTo>
                    <a:pt x="715" y="5108"/>
                    <a:pt x="763" y="5203"/>
                    <a:pt x="846" y="5263"/>
                  </a:cubicBezTo>
                  <a:cubicBezTo>
                    <a:pt x="894" y="5298"/>
                    <a:pt x="941" y="5310"/>
                    <a:pt x="977" y="5310"/>
                  </a:cubicBezTo>
                  <a:cubicBezTo>
                    <a:pt x="1025" y="5310"/>
                    <a:pt x="1084" y="5298"/>
                    <a:pt x="1132" y="5263"/>
                  </a:cubicBezTo>
                  <a:lnTo>
                    <a:pt x="2763" y="4072"/>
                  </a:lnTo>
                  <a:lnTo>
                    <a:pt x="4418" y="4072"/>
                  </a:lnTo>
                  <a:cubicBezTo>
                    <a:pt x="4787" y="4072"/>
                    <a:pt x="5085" y="3774"/>
                    <a:pt x="5085" y="3405"/>
                  </a:cubicBezTo>
                  <a:lnTo>
                    <a:pt x="5085" y="679"/>
                  </a:lnTo>
                  <a:cubicBezTo>
                    <a:pt x="5061" y="298"/>
                    <a:pt x="4751" y="0"/>
                    <a:pt x="4394" y="0"/>
                  </a:cubicBezTo>
                  <a:lnTo>
                    <a:pt x="3537" y="0"/>
                  </a:lnTo>
                  <a:cubicBezTo>
                    <a:pt x="3454" y="0"/>
                    <a:pt x="3370" y="72"/>
                    <a:pt x="3370" y="167"/>
                  </a:cubicBezTo>
                  <a:cubicBezTo>
                    <a:pt x="3370" y="250"/>
                    <a:pt x="3454" y="322"/>
                    <a:pt x="3537" y="322"/>
                  </a:cubicBezTo>
                  <a:lnTo>
                    <a:pt x="4394" y="322"/>
                  </a:lnTo>
                  <a:cubicBezTo>
                    <a:pt x="4585" y="322"/>
                    <a:pt x="4751" y="488"/>
                    <a:pt x="4751" y="679"/>
                  </a:cubicBezTo>
                  <a:lnTo>
                    <a:pt x="4751" y="3405"/>
                  </a:lnTo>
                  <a:cubicBezTo>
                    <a:pt x="4751" y="3596"/>
                    <a:pt x="4585" y="3763"/>
                    <a:pt x="4394" y="3763"/>
                  </a:cubicBezTo>
                  <a:lnTo>
                    <a:pt x="2692" y="3763"/>
                  </a:lnTo>
                  <a:cubicBezTo>
                    <a:pt x="2668" y="3763"/>
                    <a:pt x="2632" y="3774"/>
                    <a:pt x="2608" y="3798"/>
                  </a:cubicBezTo>
                  <a:lnTo>
                    <a:pt x="1084" y="4894"/>
                  </a:lnTo>
                  <a:lnTo>
                    <a:pt x="1322" y="3953"/>
                  </a:lnTo>
                  <a:cubicBezTo>
                    <a:pt x="1334" y="3917"/>
                    <a:pt x="1322" y="3858"/>
                    <a:pt x="1287" y="3822"/>
                  </a:cubicBezTo>
                  <a:cubicBezTo>
                    <a:pt x="1263" y="3774"/>
                    <a:pt x="1215" y="3763"/>
                    <a:pt x="1180" y="3763"/>
                  </a:cubicBezTo>
                  <a:lnTo>
                    <a:pt x="668" y="3763"/>
                  </a:lnTo>
                  <a:cubicBezTo>
                    <a:pt x="477" y="3763"/>
                    <a:pt x="310" y="3596"/>
                    <a:pt x="310" y="3405"/>
                  </a:cubicBezTo>
                  <a:lnTo>
                    <a:pt x="310" y="679"/>
                  </a:lnTo>
                  <a:cubicBezTo>
                    <a:pt x="310" y="488"/>
                    <a:pt x="477" y="322"/>
                    <a:pt x="668" y="322"/>
                  </a:cubicBezTo>
                  <a:lnTo>
                    <a:pt x="1513" y="322"/>
                  </a:lnTo>
                  <a:cubicBezTo>
                    <a:pt x="1608" y="322"/>
                    <a:pt x="1680" y="250"/>
                    <a:pt x="1680" y="167"/>
                  </a:cubicBezTo>
                  <a:cubicBezTo>
                    <a:pt x="1680" y="72"/>
                    <a:pt x="1608" y="0"/>
                    <a:pt x="1513"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13510;p100">
              <a:extLst>
                <a:ext uri="{FF2B5EF4-FFF2-40B4-BE49-F238E27FC236}">
                  <a16:creationId xmlns:a16="http://schemas.microsoft.com/office/drawing/2014/main" id="{583EC2E9-1D93-57A7-3A56-3C2D0135A2D2}"/>
                </a:ext>
              </a:extLst>
            </p:cNvPr>
            <p:cNvSpPr/>
            <p:nvPr/>
          </p:nvSpPr>
          <p:spPr>
            <a:xfrm>
              <a:off x="3002379" y="2902523"/>
              <a:ext cx="32244" cy="96668"/>
            </a:xfrm>
            <a:custGeom>
              <a:avLst/>
              <a:gdLst/>
              <a:ahLst/>
              <a:cxnLst/>
              <a:rect l="l" t="t" r="r" b="b"/>
              <a:pathLst>
                <a:path w="1013" h="3037" extrusionOk="0">
                  <a:moveTo>
                    <a:pt x="691" y="310"/>
                  </a:moveTo>
                  <a:lnTo>
                    <a:pt x="536" y="2727"/>
                  </a:lnTo>
                  <a:lnTo>
                    <a:pt x="500" y="2727"/>
                  </a:lnTo>
                  <a:lnTo>
                    <a:pt x="345" y="310"/>
                  </a:lnTo>
                  <a:close/>
                  <a:moveTo>
                    <a:pt x="167" y="0"/>
                  </a:moveTo>
                  <a:cubicBezTo>
                    <a:pt x="119" y="0"/>
                    <a:pt x="84" y="12"/>
                    <a:pt x="48" y="48"/>
                  </a:cubicBezTo>
                  <a:cubicBezTo>
                    <a:pt x="24" y="72"/>
                    <a:pt x="0" y="119"/>
                    <a:pt x="0" y="167"/>
                  </a:cubicBezTo>
                  <a:lnTo>
                    <a:pt x="167" y="2881"/>
                  </a:lnTo>
                  <a:cubicBezTo>
                    <a:pt x="167" y="2977"/>
                    <a:pt x="238" y="3036"/>
                    <a:pt x="334" y="3036"/>
                  </a:cubicBezTo>
                  <a:lnTo>
                    <a:pt x="679" y="3036"/>
                  </a:lnTo>
                  <a:cubicBezTo>
                    <a:pt x="762" y="3036"/>
                    <a:pt x="822" y="2977"/>
                    <a:pt x="834" y="2881"/>
                  </a:cubicBezTo>
                  <a:lnTo>
                    <a:pt x="1000" y="167"/>
                  </a:lnTo>
                  <a:cubicBezTo>
                    <a:pt x="1012" y="119"/>
                    <a:pt x="1000" y="72"/>
                    <a:pt x="977" y="48"/>
                  </a:cubicBezTo>
                  <a:cubicBezTo>
                    <a:pt x="941" y="12"/>
                    <a:pt x="893" y="0"/>
                    <a:pt x="857"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 name="Google Shape;13511;p100">
              <a:extLst>
                <a:ext uri="{FF2B5EF4-FFF2-40B4-BE49-F238E27FC236}">
                  <a16:creationId xmlns:a16="http://schemas.microsoft.com/office/drawing/2014/main" id="{BC27059B-8529-6F3C-D407-985E0AED72A2}"/>
                </a:ext>
              </a:extLst>
            </p:cNvPr>
            <p:cNvSpPr/>
            <p:nvPr/>
          </p:nvSpPr>
          <p:spPr>
            <a:xfrm>
              <a:off x="3003143" y="3005206"/>
              <a:ext cx="32244" cy="32244"/>
            </a:xfrm>
            <a:custGeom>
              <a:avLst/>
              <a:gdLst/>
              <a:ahLst/>
              <a:cxnLst/>
              <a:rect l="l" t="t" r="r" b="b"/>
              <a:pathLst>
                <a:path w="1013" h="1013" extrusionOk="0">
                  <a:moveTo>
                    <a:pt x="500" y="322"/>
                  </a:moveTo>
                  <a:cubicBezTo>
                    <a:pt x="607" y="322"/>
                    <a:pt x="679" y="406"/>
                    <a:pt x="679" y="513"/>
                  </a:cubicBezTo>
                  <a:cubicBezTo>
                    <a:pt x="679" y="608"/>
                    <a:pt x="595" y="691"/>
                    <a:pt x="500" y="691"/>
                  </a:cubicBezTo>
                  <a:cubicBezTo>
                    <a:pt x="393" y="691"/>
                    <a:pt x="321" y="608"/>
                    <a:pt x="321" y="513"/>
                  </a:cubicBezTo>
                  <a:cubicBezTo>
                    <a:pt x="321" y="406"/>
                    <a:pt x="393" y="322"/>
                    <a:pt x="500" y="322"/>
                  </a:cubicBezTo>
                  <a:close/>
                  <a:moveTo>
                    <a:pt x="500" y="1"/>
                  </a:moveTo>
                  <a:cubicBezTo>
                    <a:pt x="214" y="1"/>
                    <a:pt x="0" y="227"/>
                    <a:pt x="0" y="513"/>
                  </a:cubicBezTo>
                  <a:cubicBezTo>
                    <a:pt x="0" y="787"/>
                    <a:pt x="214" y="1013"/>
                    <a:pt x="500" y="1013"/>
                  </a:cubicBezTo>
                  <a:cubicBezTo>
                    <a:pt x="786" y="1013"/>
                    <a:pt x="1012" y="787"/>
                    <a:pt x="1012" y="513"/>
                  </a:cubicBezTo>
                  <a:cubicBezTo>
                    <a:pt x="988" y="227"/>
                    <a:pt x="762" y="1"/>
                    <a:pt x="500"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pic>
        <p:nvPicPr>
          <p:cNvPr id="12" name="Image 11" descr="Vecteur gratuit concept abstrait de gestion du temps">
            <a:extLst>
              <a:ext uri="{FF2B5EF4-FFF2-40B4-BE49-F238E27FC236}">
                <a16:creationId xmlns:a16="http://schemas.microsoft.com/office/drawing/2014/main" id="{B1E4CB0A-71C7-E1D5-E327-101B9733BFF3}"/>
              </a:ext>
            </a:extLst>
          </p:cNvPr>
          <p:cNvPicPr>
            <a:picLocks noChangeAspect="1"/>
          </p:cNvPicPr>
          <p:nvPr/>
        </p:nvPicPr>
        <p:blipFill rotWithShape="1">
          <a:blip r:embed="rId4">
            <a:extLst>
              <a:ext uri="{28A0092B-C50C-407E-A947-70E740481C1C}">
                <a14:useLocalDpi xmlns:a14="http://schemas.microsoft.com/office/drawing/2010/main" val="0"/>
              </a:ext>
            </a:extLst>
          </a:blip>
          <a:srcRect l="10417" t="10251" r="10053" b="9887"/>
          <a:stretch/>
        </p:blipFill>
        <p:spPr bwMode="auto">
          <a:xfrm>
            <a:off x="7512212" y="1047075"/>
            <a:ext cx="3608513" cy="36235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424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05BF38A-D360-B0DF-015E-C432ACD01C75}"/>
              </a:ext>
            </a:extLst>
          </p:cNvPr>
          <p:cNvPicPr>
            <a:picLocks noGrp="1" noRot="1" noMove="1" noResize="1" noEditPoints="1" noAdjustHandles="1" noChangeArrowheads="1" noChangeShapeType="1" noCrop="1"/>
          </p:cNvPicPr>
          <p:nvPr/>
        </p:nvPicPr>
        <p:blipFill>
          <a:blip r:embed="rId2">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2" name="ZoneTexte 1">
            <a:extLst>
              <a:ext uri="{FF2B5EF4-FFF2-40B4-BE49-F238E27FC236}">
                <a16:creationId xmlns:a16="http://schemas.microsoft.com/office/drawing/2014/main" id="{C1BABAA6-E534-FA9C-27CB-116857ED2227}"/>
              </a:ext>
            </a:extLst>
          </p:cNvPr>
          <p:cNvSpPr txBox="1"/>
          <p:nvPr/>
        </p:nvSpPr>
        <p:spPr>
          <a:xfrm>
            <a:off x="6329468" y="2721114"/>
            <a:ext cx="4756905" cy="707886"/>
          </a:xfrm>
          <a:prstGeom prst="rect">
            <a:avLst/>
          </a:prstGeom>
          <a:noFill/>
        </p:spPr>
        <p:txBody>
          <a:bodyPr wrap="square" rtlCol="0">
            <a:spAutoFit/>
          </a:bodyPr>
          <a:lstStyle/>
          <a:p>
            <a:r>
              <a:rPr lang="fr-FR" sz="4000" b="1" dirty="0">
                <a:solidFill>
                  <a:srgbClr val="0F9FA3"/>
                </a:solidFill>
                <a:latin typeface="Montserrat" panose="00000500000000000000" pitchFamily="2" charset="0"/>
              </a:rPr>
              <a:t>INTERVENTION</a:t>
            </a:r>
          </a:p>
        </p:txBody>
      </p:sp>
      <p:sp>
        <p:nvSpPr>
          <p:cNvPr id="4" name="ZoneTexte 3">
            <a:extLst>
              <a:ext uri="{FF2B5EF4-FFF2-40B4-BE49-F238E27FC236}">
                <a16:creationId xmlns:a16="http://schemas.microsoft.com/office/drawing/2014/main" id="{5C47CE0E-87F1-E25E-F78B-76D56AC2AFD0}"/>
              </a:ext>
            </a:extLst>
          </p:cNvPr>
          <p:cNvSpPr txBox="1"/>
          <p:nvPr/>
        </p:nvSpPr>
        <p:spPr>
          <a:xfrm>
            <a:off x="6329468" y="3367042"/>
            <a:ext cx="4838541" cy="677108"/>
          </a:xfrm>
          <a:prstGeom prst="rect">
            <a:avLst/>
          </a:prstGeom>
          <a:noFill/>
        </p:spPr>
        <p:txBody>
          <a:bodyPr wrap="square" rtlCol="0">
            <a:spAutoFit/>
          </a:bodyPr>
          <a:lstStyle/>
          <a:p>
            <a:r>
              <a:rPr lang="fr-FR" sz="2400" dirty="0">
                <a:latin typeface="Montserrat" panose="00000500000000000000" pitchFamily="2" charset="0"/>
              </a:rPr>
              <a:t>Maître Elise DELAUNAY</a:t>
            </a:r>
          </a:p>
          <a:p>
            <a:r>
              <a:rPr lang="fr-FR" sz="1400" i="1" dirty="0">
                <a:latin typeface="Montserrat" panose="00000500000000000000" pitchFamily="2" charset="0"/>
              </a:rPr>
              <a:t>Avocate en droit du travail</a:t>
            </a:r>
          </a:p>
        </p:txBody>
      </p:sp>
      <p:pic>
        <p:nvPicPr>
          <p:cNvPr id="8" name="Image 7">
            <a:extLst>
              <a:ext uri="{FF2B5EF4-FFF2-40B4-BE49-F238E27FC236}">
                <a16:creationId xmlns:a16="http://schemas.microsoft.com/office/drawing/2014/main" id="{084F8754-9F56-C8C1-1578-C486A5A13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407" y="2489125"/>
            <a:ext cx="2939107" cy="463978"/>
          </a:xfrm>
          <a:prstGeom prst="rect">
            <a:avLst/>
          </a:prstGeom>
        </p:spPr>
      </p:pic>
      <p:pic>
        <p:nvPicPr>
          <p:cNvPr id="6" name="Image 5">
            <a:extLst>
              <a:ext uri="{FF2B5EF4-FFF2-40B4-BE49-F238E27FC236}">
                <a16:creationId xmlns:a16="http://schemas.microsoft.com/office/drawing/2014/main" id="{18502F60-5BBB-7AE0-520A-1654060198F6}"/>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r="66632"/>
          <a:stretch/>
        </p:blipFill>
        <p:spPr>
          <a:xfrm>
            <a:off x="1354" y="0"/>
            <a:ext cx="4067307" cy="6858000"/>
          </a:xfrm>
          <a:prstGeom prst="rect">
            <a:avLst/>
          </a:prstGeom>
        </p:spPr>
      </p:pic>
    </p:spTree>
    <p:extLst>
      <p:ext uri="{BB962C8B-B14F-4D97-AF65-F5344CB8AC3E}">
        <p14:creationId xmlns:p14="http://schemas.microsoft.com/office/powerpoint/2010/main" val="249706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DA2068-0F1D-28D0-7478-1DFA7C8ACA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8" name="Image 7">
            <a:extLst>
              <a:ext uri="{FF2B5EF4-FFF2-40B4-BE49-F238E27FC236}">
                <a16:creationId xmlns:a16="http://schemas.microsoft.com/office/drawing/2014/main" id="{EDCA595C-0E73-FFE5-8991-5B61F43D7A45}"/>
              </a:ext>
            </a:extLst>
          </p:cNvPr>
          <p:cNvPicPr>
            <a:picLocks noGrp="1" noRot="1" noChangeAspec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9" name="ZoneTexte 8">
            <a:extLst>
              <a:ext uri="{FF2B5EF4-FFF2-40B4-BE49-F238E27FC236}">
                <a16:creationId xmlns:a16="http://schemas.microsoft.com/office/drawing/2014/main" id="{A0070345-A1F0-86E3-5028-ED7F46BB7A57}"/>
              </a:ext>
            </a:extLst>
          </p:cNvPr>
          <p:cNvSpPr txBox="1"/>
          <p:nvPr/>
        </p:nvSpPr>
        <p:spPr>
          <a:xfrm>
            <a:off x="545283" y="1509627"/>
            <a:ext cx="6106468" cy="4365682"/>
          </a:xfrm>
          <a:prstGeom prst="rect">
            <a:avLst/>
          </a:prstGeom>
          <a:noFill/>
        </p:spPr>
        <p:txBody>
          <a:bodyPr wrap="square" rtlCol="0">
            <a:spAutoFit/>
          </a:bodyPr>
          <a:lstStyle/>
          <a:p>
            <a:pPr algn="just">
              <a:lnSpc>
                <a:spcPct val="107000"/>
              </a:lnSpc>
              <a:spcAft>
                <a:spcPts val="800"/>
              </a:spcAft>
            </a:pPr>
            <a:r>
              <a:rPr lang="fr-FR" sz="1600" dirty="0">
                <a:effectLst/>
                <a:latin typeface="Montserrat" panose="00000500000000000000" pitchFamily="2" charset="0"/>
                <a:ea typeface="Calibri" panose="020F0502020204030204" pitchFamily="34" charset="0"/>
                <a:cs typeface="Times New Roman" panose="02020603050405020304" pitchFamily="18" charset="0"/>
              </a:rPr>
              <a:t>Depuis la crise sanitaire de mars 2020, le télétravail a été mis sur le devant de la scène</a:t>
            </a:r>
          </a:p>
          <a:p>
            <a:pPr algn="just">
              <a:lnSpc>
                <a:spcPct val="107000"/>
              </a:lnSpc>
              <a:spcAft>
                <a:spcPts val="800"/>
              </a:spcAft>
            </a:pPr>
            <a:r>
              <a:rPr lang="fr-FR" sz="1600" dirty="0">
                <a:effectLst/>
                <a:latin typeface="Montserrat" panose="00000500000000000000" pitchFamily="2" charset="0"/>
                <a:ea typeface="Calibri" panose="020F0502020204030204" pitchFamily="34" charset="0"/>
                <a:cs typeface="Times New Roman" panose="02020603050405020304" pitchFamily="18" charset="0"/>
              </a:rPr>
              <a:t>De mode de travail choisi demeurant marginal en pratique, il est brusquement devenu un mode de travail imposé (</a:t>
            </a:r>
            <a:r>
              <a:rPr lang="fr-FR" sz="1400" dirty="0">
                <a:effectLst/>
                <a:latin typeface="Montserrat" panose="00000500000000000000" pitchFamily="2" charset="0"/>
                <a:ea typeface="Calibri" panose="020F0502020204030204" pitchFamily="34" charset="0"/>
                <a:cs typeface="Times New Roman" panose="02020603050405020304" pitchFamily="18" charset="0"/>
              </a:rPr>
              <a:t>période covid 19 et confinements successifs</a:t>
            </a:r>
            <a:r>
              <a:rPr lang="fr-FR" sz="1600" dirty="0">
                <a:effectLst/>
                <a:latin typeface="Montserrat" panose="00000500000000000000" pitchFamily="2" charset="0"/>
                <a:ea typeface="Calibri" panose="020F0502020204030204" pitchFamily="34" charset="0"/>
                <a:cs typeface="Times New Roman" panose="02020603050405020304" pitchFamily="18" charset="0"/>
              </a:rPr>
              <a:t>) puis souvent maintenu par la suite puisque souhaité par de nombreux travailleurs et employeurs (</a:t>
            </a:r>
            <a:r>
              <a:rPr lang="fr-FR" sz="1400" dirty="0">
                <a:effectLst/>
                <a:latin typeface="Montserrat" panose="00000500000000000000" pitchFamily="2" charset="0"/>
                <a:ea typeface="Calibri" panose="020F0502020204030204" pitchFamily="34" charset="0"/>
                <a:cs typeface="Times New Roman" panose="02020603050405020304" pitchFamily="18" charset="0"/>
              </a:rPr>
              <a:t>post période covid et confinement</a:t>
            </a:r>
            <a:r>
              <a:rPr lang="fr-FR" sz="1600" dirty="0">
                <a:effectLst/>
                <a:latin typeface="Montserrat" panose="00000500000000000000" pitchFamily="2" charset="0"/>
                <a:ea typeface="Calibri" panose="020F0502020204030204" pitchFamily="34" charset="0"/>
                <a:cs typeface="Times New Roman" panose="02020603050405020304" pitchFamily="18" charset="0"/>
              </a:rPr>
              <a:t>) , les travailleurs  ayant une certaine appétence pour ce mode de travail (</a:t>
            </a:r>
            <a:r>
              <a:rPr lang="fr-FR" sz="1400" dirty="0">
                <a:effectLst/>
                <a:latin typeface="Montserrat" panose="00000500000000000000" pitchFamily="2" charset="0"/>
                <a:ea typeface="Calibri" panose="020F0502020204030204" pitchFamily="34" charset="0"/>
                <a:cs typeface="Times New Roman" panose="02020603050405020304" pitchFamily="18" charset="0"/>
              </a:rPr>
              <a:t>certaine flexibilité</a:t>
            </a:r>
            <a:r>
              <a:rPr lang="fr-FR" sz="1600" dirty="0">
                <a:effectLst/>
                <a:latin typeface="Montserrat" panose="00000500000000000000" pitchFamily="2" charset="0"/>
                <a:ea typeface="Calibri" panose="020F0502020204030204" pitchFamily="34" charset="0"/>
                <a:cs typeface="Times New Roman" panose="02020603050405020304" pitchFamily="18" charset="0"/>
              </a:rPr>
              <a:t>) et les employeurs y trouvant également leur compte (</a:t>
            </a:r>
            <a:r>
              <a:rPr lang="fr-FR" sz="1400" dirty="0">
                <a:effectLst/>
                <a:latin typeface="Montserrat" panose="00000500000000000000" pitchFamily="2" charset="0"/>
                <a:ea typeface="Calibri" panose="020F0502020204030204" pitchFamily="34" charset="0"/>
                <a:cs typeface="Times New Roman" panose="02020603050405020304" pitchFamily="18" charset="0"/>
              </a:rPr>
              <a:t>motivation des salariés, diminution coûts de fonctionnement notamment</a:t>
            </a:r>
            <a:r>
              <a:rPr lang="fr-FR" sz="1600" dirty="0">
                <a:effectLst/>
                <a:latin typeface="Montserrat" panose="000005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pPr>
            <a:r>
              <a:rPr lang="fr-FR" sz="1600" dirty="0">
                <a:effectLst/>
                <a:latin typeface="Montserrat" panose="00000500000000000000" pitchFamily="2" charset="0"/>
                <a:ea typeface="Calibri" panose="020F0502020204030204" pitchFamily="34" charset="0"/>
                <a:cs typeface="Times New Roman" panose="02020603050405020304" pitchFamily="18" charset="0"/>
              </a:rPr>
              <a:t>Cette recrudescence du télétravail n’est pas sans poser de questions juridiques pour les entreprises et les salariés.</a:t>
            </a:r>
          </a:p>
          <a:p>
            <a:endParaRPr lang="fr-FR" dirty="0">
              <a:latin typeface="Montserrat" panose="00000500000000000000" pitchFamily="2" charset="0"/>
            </a:endParaRPr>
          </a:p>
        </p:txBody>
      </p:sp>
      <p:sp>
        <p:nvSpPr>
          <p:cNvPr id="11" name="ZoneTexte 10">
            <a:extLst>
              <a:ext uri="{FF2B5EF4-FFF2-40B4-BE49-F238E27FC236}">
                <a16:creationId xmlns:a16="http://schemas.microsoft.com/office/drawing/2014/main" id="{1A9BF10C-A766-BABA-F16C-F66B1C8BB37B}"/>
              </a:ext>
            </a:extLst>
          </p:cNvPr>
          <p:cNvSpPr txBox="1"/>
          <p:nvPr/>
        </p:nvSpPr>
        <p:spPr>
          <a:xfrm>
            <a:off x="545283" y="796794"/>
            <a:ext cx="5654179" cy="604076"/>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Ø"/>
            </a:pPr>
            <a:r>
              <a:rPr lang="fr-FR" sz="1600" b="1" dirty="0">
                <a:effectLst/>
                <a:latin typeface="Montserrat" panose="00000500000000000000" pitchFamily="2" charset="0"/>
                <a:ea typeface="Calibri" panose="020F0502020204030204" pitchFamily="34" charset="0"/>
                <a:cs typeface="Times New Roman" panose="02020603050405020304" pitchFamily="18" charset="0"/>
              </a:rPr>
              <a:t>LE TELETRAVAIL, mode de travail désormais courant</a:t>
            </a: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A73C32EF-8B16-BBE6-07D9-DA3BAAA366A2}"/>
              </a:ext>
            </a:extLst>
          </p:cNvPr>
          <p:cNvSpPr/>
          <p:nvPr/>
        </p:nvSpPr>
        <p:spPr>
          <a:xfrm>
            <a:off x="7105680" y="1604285"/>
            <a:ext cx="4616049" cy="3097024"/>
          </a:xfrm>
          <a:prstGeom prst="rect">
            <a:avLst/>
          </a:prstGeom>
          <a:solidFill>
            <a:schemeClr val="bg1"/>
          </a:solidFill>
          <a:ln w="57150">
            <a:solidFill>
              <a:srgbClr val="0F9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6" name="Picture 2" descr="Vecteur gratuit scène de vidéoconférence d'amis dessinés à la main">
            <a:extLst>
              <a:ext uri="{FF2B5EF4-FFF2-40B4-BE49-F238E27FC236}">
                <a16:creationId xmlns:a16="http://schemas.microsoft.com/office/drawing/2014/main" id="{33DA6294-21CD-B14B-2D75-99A1CC906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0670" y="1691949"/>
            <a:ext cx="4386047" cy="292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5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DA2068-0F1D-28D0-7478-1DFA7C8ACA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8" name="Image 7">
            <a:extLst>
              <a:ext uri="{FF2B5EF4-FFF2-40B4-BE49-F238E27FC236}">
                <a16:creationId xmlns:a16="http://schemas.microsoft.com/office/drawing/2014/main" id="{EDCA595C-0E73-FFE5-8991-5B61F43D7A45}"/>
              </a:ext>
            </a:extLst>
          </p:cNvPr>
          <p:cNvPicPr>
            <a:picLocks noGrp="1" noRot="1" noChangeAspec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9" name="ZoneTexte 8">
            <a:extLst>
              <a:ext uri="{FF2B5EF4-FFF2-40B4-BE49-F238E27FC236}">
                <a16:creationId xmlns:a16="http://schemas.microsoft.com/office/drawing/2014/main" id="{A0070345-A1F0-86E3-5028-ED7F46BB7A57}"/>
              </a:ext>
            </a:extLst>
          </p:cNvPr>
          <p:cNvSpPr txBox="1"/>
          <p:nvPr/>
        </p:nvSpPr>
        <p:spPr>
          <a:xfrm>
            <a:off x="1040037" y="1509627"/>
            <a:ext cx="5682875" cy="3897029"/>
          </a:xfrm>
          <a:prstGeom prst="rect">
            <a:avLst/>
          </a:prstGeom>
          <a:noFill/>
        </p:spPr>
        <p:txBody>
          <a:bodyPr wrap="square" rtlCol="0">
            <a:spAutoFit/>
          </a:bodyPr>
          <a:lstStyle/>
          <a:p>
            <a:pPr lvl="0" algn="just">
              <a:lnSpc>
                <a:spcPct val="107000"/>
              </a:lnSpc>
            </a:pPr>
            <a:r>
              <a:rPr lang="fr-FR" sz="1600" b="1" dirty="0">
                <a:effectLst/>
                <a:latin typeface="Montserrat" panose="00000500000000000000" pitchFamily="2" charset="0"/>
                <a:ea typeface="Calibri" panose="020F0502020204030204" pitchFamily="34" charset="0"/>
                <a:cs typeface="Times New Roman" panose="02020603050405020304" pitchFamily="18" charset="0"/>
              </a:rPr>
              <a:t>Cadre juridique :</a:t>
            </a: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FR" sz="1600" dirty="0">
                <a:effectLst/>
                <a:latin typeface="Montserrat" panose="00000500000000000000" pitchFamily="2" charset="0"/>
                <a:ea typeface="Calibri" panose="020F0502020204030204" pitchFamily="34" charset="0"/>
                <a:cs typeface="Times New Roman" panose="02020603050405020304" pitchFamily="18" charset="0"/>
              </a:rPr>
              <a:t>Accord cadre européen 16.07.2002 – ANI 19.07.2005 – Loi du 22.03.2012 (</a:t>
            </a:r>
            <a:r>
              <a:rPr lang="fr-FR" sz="1400" dirty="0">
                <a:effectLst/>
                <a:latin typeface="Montserrat" panose="00000500000000000000" pitchFamily="2" charset="0"/>
                <a:ea typeface="Calibri" panose="020F0502020204030204" pitchFamily="34" charset="0"/>
                <a:cs typeface="Times New Roman" panose="02020603050405020304" pitchFamily="18" charset="0"/>
              </a:rPr>
              <a:t>codification dans le code du travail</a:t>
            </a:r>
            <a:r>
              <a:rPr lang="fr-FR" sz="1600" dirty="0">
                <a:effectLst/>
                <a:latin typeface="Montserrat" panose="00000500000000000000" pitchFamily="2" charset="0"/>
                <a:ea typeface="Calibri" panose="020F0502020204030204" pitchFamily="34" charset="0"/>
                <a:cs typeface="Times New Roman" panose="02020603050405020304" pitchFamily="18" charset="0"/>
              </a:rPr>
              <a:t>) – loi travail 8 août 2016 – ordonnances Macron 22.09.2017 – loi 05.09 2018 – ANI 26.11.2020</a:t>
            </a:r>
          </a:p>
          <a:p>
            <a:pPr marL="742950" lvl="1" indent="-285750" algn="just">
              <a:lnSpc>
                <a:spcPct val="107000"/>
              </a:lnSpc>
              <a:buFont typeface="Courier New" panose="02070309020205020404" pitchFamily="49" charset="0"/>
              <a:buChar char="o"/>
            </a:pPr>
            <a:r>
              <a:rPr lang="fr-FR" sz="1600" dirty="0">
                <a:effectLst/>
                <a:latin typeface="Montserrat" panose="00000500000000000000" pitchFamily="2" charset="0"/>
                <a:ea typeface="Calibri" panose="020F0502020204030204" pitchFamily="34" charset="0"/>
                <a:cs typeface="Times New Roman" panose="02020603050405020304" pitchFamily="18" charset="0"/>
              </a:rPr>
              <a:t>Accords de branche</a:t>
            </a:r>
          </a:p>
          <a:p>
            <a:pPr lvl="1" algn="just">
              <a:lnSpc>
                <a:spcPct val="107000"/>
              </a:lnSpc>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lvl="0" algn="just">
              <a:lnSpc>
                <a:spcPct val="107000"/>
              </a:lnSpc>
            </a:pPr>
            <a:r>
              <a:rPr lang="fr-FR" sz="1600" b="1" dirty="0">
                <a:effectLst/>
                <a:latin typeface="Montserrat" panose="00000500000000000000" pitchFamily="2" charset="0"/>
                <a:ea typeface="Calibri" panose="020F0502020204030204" pitchFamily="34" charset="0"/>
                <a:cs typeface="Times New Roman" panose="02020603050405020304" pitchFamily="18" charset="0"/>
              </a:rPr>
              <a:t>Définitions : </a:t>
            </a:r>
            <a:r>
              <a:rPr lang="fr-FR" sz="1600" dirty="0">
                <a:effectLst/>
                <a:latin typeface="Montserrat" panose="00000500000000000000" pitchFamily="2" charset="0"/>
                <a:ea typeface="Calibri" panose="020F0502020204030204" pitchFamily="34" charset="0"/>
                <a:cs typeface="Times New Roman" panose="02020603050405020304" pitchFamily="18" charset="0"/>
              </a:rPr>
              <a:t>trois critères essentiels et déterminants :</a:t>
            </a:r>
          </a:p>
          <a:p>
            <a:pPr marL="742950" lvl="1" indent="-285750" algn="just">
              <a:lnSpc>
                <a:spcPct val="107000"/>
              </a:lnSpc>
              <a:buFont typeface="Courier New" panose="02070309020205020404" pitchFamily="49" charset="0"/>
              <a:buChar char="o"/>
            </a:pPr>
            <a:r>
              <a:rPr lang="fr-FR" sz="1600" dirty="0">
                <a:effectLst/>
                <a:latin typeface="Montserrat" panose="00000500000000000000" pitchFamily="2" charset="0"/>
                <a:ea typeface="Calibri" panose="020F0502020204030204" pitchFamily="34" charset="0"/>
                <a:cs typeface="Times New Roman" panose="02020603050405020304" pitchFamily="18" charset="0"/>
              </a:rPr>
              <a:t>Volontariat</a:t>
            </a:r>
          </a:p>
          <a:p>
            <a:pPr marL="742950" lvl="1" indent="-285750" algn="just">
              <a:lnSpc>
                <a:spcPct val="107000"/>
              </a:lnSpc>
              <a:buFont typeface="Courier New" panose="02070309020205020404" pitchFamily="49" charset="0"/>
              <a:buChar char="o"/>
            </a:pPr>
            <a:r>
              <a:rPr lang="fr-FR" sz="1600" dirty="0">
                <a:effectLst/>
                <a:latin typeface="Montserrat" panose="00000500000000000000" pitchFamily="2" charset="0"/>
                <a:ea typeface="Calibri" panose="020F0502020204030204" pitchFamily="34" charset="0"/>
                <a:cs typeface="Times New Roman" panose="02020603050405020304" pitchFamily="18" charset="0"/>
              </a:rPr>
              <a:t>Nature des travaux réalisés</a:t>
            </a:r>
          </a:p>
          <a:p>
            <a:pPr marL="742950" lvl="1" indent="-285750" algn="just">
              <a:lnSpc>
                <a:spcPct val="107000"/>
              </a:lnSpc>
              <a:spcAft>
                <a:spcPts val="800"/>
              </a:spcAft>
              <a:buFont typeface="Courier New" panose="02070309020205020404" pitchFamily="49" charset="0"/>
              <a:buChar char="o"/>
            </a:pPr>
            <a:r>
              <a:rPr lang="fr-FR" sz="1600" dirty="0">
                <a:effectLst/>
                <a:latin typeface="Montserrat" panose="00000500000000000000" pitchFamily="2" charset="0"/>
                <a:ea typeface="Calibri" panose="020F0502020204030204" pitchFamily="34" charset="0"/>
                <a:cs typeface="Times New Roman" panose="02020603050405020304" pitchFamily="18" charset="0"/>
              </a:rPr>
              <a:t>Utilisation des technologies de l’information et de la communication</a:t>
            </a:r>
          </a:p>
          <a:p>
            <a:pPr algn="just"/>
            <a:endParaRPr lang="fr-FR" dirty="0">
              <a:latin typeface="Montserrat" panose="00000500000000000000" pitchFamily="2" charset="0"/>
            </a:endParaRPr>
          </a:p>
        </p:txBody>
      </p:sp>
      <p:sp>
        <p:nvSpPr>
          <p:cNvPr id="11" name="ZoneTexte 10">
            <a:extLst>
              <a:ext uri="{FF2B5EF4-FFF2-40B4-BE49-F238E27FC236}">
                <a16:creationId xmlns:a16="http://schemas.microsoft.com/office/drawing/2014/main" id="{1A9BF10C-A766-BABA-F16C-F66B1C8BB37B}"/>
              </a:ext>
            </a:extLst>
          </p:cNvPr>
          <p:cNvSpPr txBox="1"/>
          <p:nvPr/>
        </p:nvSpPr>
        <p:spPr>
          <a:xfrm>
            <a:off x="545283" y="796794"/>
            <a:ext cx="5654179" cy="340606"/>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Ø"/>
            </a:pPr>
            <a:r>
              <a:rPr lang="fr-FR" sz="1600" b="1" dirty="0">
                <a:effectLst/>
                <a:latin typeface="Montserrat" panose="00000500000000000000" pitchFamily="2" charset="0"/>
                <a:ea typeface="Calibri" panose="020F0502020204030204" pitchFamily="34" charset="0"/>
                <a:cs typeface="Times New Roman" panose="02020603050405020304" pitchFamily="18" charset="0"/>
              </a:rPr>
              <a:t>LE TELETRAVAIL : cadre juridique et définitions</a:t>
            </a: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A73C32EF-8B16-BBE6-07D9-DA3BAAA366A2}"/>
              </a:ext>
            </a:extLst>
          </p:cNvPr>
          <p:cNvSpPr/>
          <p:nvPr/>
        </p:nvSpPr>
        <p:spPr>
          <a:xfrm>
            <a:off x="7176841" y="1509627"/>
            <a:ext cx="4498571" cy="3174024"/>
          </a:xfrm>
          <a:prstGeom prst="rect">
            <a:avLst/>
          </a:prstGeom>
          <a:solidFill>
            <a:schemeClr val="bg1"/>
          </a:solidFill>
          <a:ln w="57150">
            <a:solidFill>
              <a:srgbClr val="0F9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descr="Vecteur gratuit expert en services juridiques. formation en droit, justice et égalité, accompagnement des poursuites professionnelles. avocat, conseiller juridique consultant sur des questions litigieuses. illustration de métaphore de concept isolé de vecteur">
            <a:extLst>
              <a:ext uri="{FF2B5EF4-FFF2-40B4-BE49-F238E27FC236}">
                <a16:creationId xmlns:a16="http://schemas.microsoft.com/office/drawing/2014/main" id="{75FFC6E5-D642-7E3E-A402-AA09E01CC7E7}"/>
              </a:ext>
            </a:extLst>
          </p:cNvPr>
          <p:cNvPicPr>
            <a:picLocks noChangeAspect="1"/>
          </p:cNvPicPr>
          <p:nvPr/>
        </p:nvPicPr>
        <p:blipFill rotWithShape="1">
          <a:blip r:embed="rId4">
            <a:extLst>
              <a:ext uri="{28A0092B-C50C-407E-A947-70E740481C1C}">
                <a14:useLocalDpi xmlns:a14="http://schemas.microsoft.com/office/drawing/2010/main" val="0"/>
              </a:ext>
            </a:extLst>
          </a:blip>
          <a:srcRect l="5120" t="8766" r="6441" b="9017"/>
          <a:stretch/>
        </p:blipFill>
        <p:spPr bwMode="auto">
          <a:xfrm>
            <a:off x="7856699" y="1584291"/>
            <a:ext cx="3138854" cy="2918022"/>
          </a:xfrm>
          <a:prstGeom prst="rect">
            <a:avLst/>
          </a:prstGeom>
          <a:noFill/>
          <a:ln>
            <a:noFill/>
          </a:ln>
        </p:spPr>
      </p:pic>
      <p:grpSp>
        <p:nvGrpSpPr>
          <p:cNvPr id="4" name="Google Shape;13870;p100">
            <a:extLst>
              <a:ext uri="{FF2B5EF4-FFF2-40B4-BE49-F238E27FC236}">
                <a16:creationId xmlns:a16="http://schemas.microsoft.com/office/drawing/2014/main" id="{8D3781F4-6ADD-AA00-D8D5-D85ABF9B5660}"/>
              </a:ext>
            </a:extLst>
          </p:cNvPr>
          <p:cNvGrpSpPr/>
          <p:nvPr/>
        </p:nvGrpSpPr>
        <p:grpSpPr>
          <a:xfrm>
            <a:off x="659128" y="1588944"/>
            <a:ext cx="380909" cy="339594"/>
            <a:chOff x="855096" y="1504485"/>
            <a:chExt cx="380909" cy="339594"/>
          </a:xfrm>
        </p:grpSpPr>
        <p:sp>
          <p:nvSpPr>
            <p:cNvPr id="5" name="Google Shape;13871;p100">
              <a:extLst>
                <a:ext uri="{FF2B5EF4-FFF2-40B4-BE49-F238E27FC236}">
                  <a16:creationId xmlns:a16="http://schemas.microsoft.com/office/drawing/2014/main" id="{CF0D8482-6500-CAD8-977D-857AFC3C2B6C}"/>
                </a:ext>
              </a:extLst>
            </p:cNvPr>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3872;p100">
              <a:extLst>
                <a:ext uri="{FF2B5EF4-FFF2-40B4-BE49-F238E27FC236}">
                  <a16:creationId xmlns:a16="http://schemas.microsoft.com/office/drawing/2014/main" id="{35F5FC8E-E6A0-5C7C-727F-64425B5C69C8}"/>
                </a:ext>
              </a:extLst>
            </p:cNvPr>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13873;p100">
              <a:extLst>
                <a:ext uri="{FF2B5EF4-FFF2-40B4-BE49-F238E27FC236}">
                  <a16:creationId xmlns:a16="http://schemas.microsoft.com/office/drawing/2014/main" id="{650C73EA-78A3-8230-23C1-CABF0F79E757}"/>
                </a:ext>
              </a:extLst>
            </p:cNvPr>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13874;p100">
              <a:extLst>
                <a:ext uri="{FF2B5EF4-FFF2-40B4-BE49-F238E27FC236}">
                  <a16:creationId xmlns:a16="http://schemas.microsoft.com/office/drawing/2014/main" id="{97BAE34A-4332-53BD-5FD2-CD94DDBE3712}"/>
                </a:ext>
              </a:extLst>
            </p:cNvPr>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 name="Google Shape;13875;p100">
              <a:extLst>
                <a:ext uri="{FF2B5EF4-FFF2-40B4-BE49-F238E27FC236}">
                  <a16:creationId xmlns:a16="http://schemas.microsoft.com/office/drawing/2014/main" id="{78C36DF4-42BD-55A6-1999-A2FC19EA69E2}"/>
                </a:ext>
              </a:extLst>
            </p:cNvPr>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15" name="Google Shape;13870;p100">
            <a:extLst>
              <a:ext uri="{FF2B5EF4-FFF2-40B4-BE49-F238E27FC236}">
                <a16:creationId xmlns:a16="http://schemas.microsoft.com/office/drawing/2014/main" id="{9B505524-1F8F-A1F2-9716-8A1FAD828BDB}"/>
              </a:ext>
            </a:extLst>
          </p:cNvPr>
          <p:cNvGrpSpPr/>
          <p:nvPr/>
        </p:nvGrpSpPr>
        <p:grpSpPr>
          <a:xfrm>
            <a:off x="681308" y="3658106"/>
            <a:ext cx="380909" cy="339594"/>
            <a:chOff x="855096" y="1504485"/>
            <a:chExt cx="380909" cy="339594"/>
          </a:xfrm>
        </p:grpSpPr>
        <p:sp>
          <p:nvSpPr>
            <p:cNvPr id="16" name="Google Shape;13871;p100">
              <a:extLst>
                <a:ext uri="{FF2B5EF4-FFF2-40B4-BE49-F238E27FC236}">
                  <a16:creationId xmlns:a16="http://schemas.microsoft.com/office/drawing/2014/main" id="{281BCFCB-117D-F42F-F498-131BFF0BE724}"/>
                </a:ext>
              </a:extLst>
            </p:cNvPr>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13872;p100">
              <a:extLst>
                <a:ext uri="{FF2B5EF4-FFF2-40B4-BE49-F238E27FC236}">
                  <a16:creationId xmlns:a16="http://schemas.microsoft.com/office/drawing/2014/main" id="{741EEC77-3508-2AC0-5CAA-3C9D5559DC5C}"/>
                </a:ext>
              </a:extLst>
            </p:cNvPr>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13873;p100">
              <a:extLst>
                <a:ext uri="{FF2B5EF4-FFF2-40B4-BE49-F238E27FC236}">
                  <a16:creationId xmlns:a16="http://schemas.microsoft.com/office/drawing/2014/main" id="{872B6CAB-301D-06EF-45B9-E385953A185A}"/>
                </a:ext>
              </a:extLst>
            </p:cNvPr>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13874;p100">
              <a:extLst>
                <a:ext uri="{FF2B5EF4-FFF2-40B4-BE49-F238E27FC236}">
                  <a16:creationId xmlns:a16="http://schemas.microsoft.com/office/drawing/2014/main" id="{82DF29B3-8E6A-9BA1-3A49-0003BD4EBF0B}"/>
                </a:ext>
              </a:extLst>
            </p:cNvPr>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13875;p100">
              <a:extLst>
                <a:ext uri="{FF2B5EF4-FFF2-40B4-BE49-F238E27FC236}">
                  <a16:creationId xmlns:a16="http://schemas.microsoft.com/office/drawing/2014/main" id="{773B17F0-9EBC-9840-E379-936FA0FF409B}"/>
                </a:ext>
              </a:extLst>
            </p:cNvPr>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99076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DA2068-0F1D-28D0-7478-1DFA7C8ACA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8" name="Image 7">
            <a:extLst>
              <a:ext uri="{FF2B5EF4-FFF2-40B4-BE49-F238E27FC236}">
                <a16:creationId xmlns:a16="http://schemas.microsoft.com/office/drawing/2014/main" id="{EDCA595C-0E73-FFE5-8991-5B61F43D7A45}"/>
              </a:ext>
            </a:extLst>
          </p:cNvPr>
          <p:cNvPicPr>
            <a:picLocks noGrp="1" noRot="1" noChangeAspec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9" name="ZoneTexte 8">
            <a:extLst>
              <a:ext uri="{FF2B5EF4-FFF2-40B4-BE49-F238E27FC236}">
                <a16:creationId xmlns:a16="http://schemas.microsoft.com/office/drawing/2014/main" id="{A0070345-A1F0-86E3-5028-ED7F46BB7A57}"/>
              </a:ext>
            </a:extLst>
          </p:cNvPr>
          <p:cNvSpPr txBox="1"/>
          <p:nvPr/>
        </p:nvSpPr>
        <p:spPr>
          <a:xfrm>
            <a:off x="545283" y="1509627"/>
            <a:ext cx="6148934" cy="3106620"/>
          </a:xfrm>
          <a:prstGeom prst="rect">
            <a:avLst/>
          </a:prstGeom>
          <a:noFill/>
        </p:spPr>
        <p:txBody>
          <a:bodyPr wrap="square" rtlCol="0">
            <a:spAutoFit/>
          </a:bodyPr>
          <a:lstStyle/>
          <a:p>
            <a:pPr marL="342900" lvl="0" indent="-342900" algn="just">
              <a:lnSpc>
                <a:spcPct val="107000"/>
              </a:lnSpc>
              <a:buFont typeface="Arial" panose="020B0604020202020204" pitchFamily="34"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Période / fréquence / lieu et formes du télétravail ;</a:t>
            </a:r>
          </a:p>
          <a:p>
            <a:pPr lvl="0" algn="just">
              <a:lnSpc>
                <a:spcPct val="107000"/>
              </a:lnSpc>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Modalités de mise en place :</a:t>
            </a:r>
          </a:p>
          <a:p>
            <a:pPr marL="742950" lvl="1" indent="-285750" algn="just">
              <a:lnSpc>
                <a:spcPct val="107000"/>
              </a:lnSpc>
              <a:buFont typeface="Montserrat" panose="00000500000000000000" pitchFamily="2"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Accord d’entreprise ;</a:t>
            </a:r>
          </a:p>
          <a:p>
            <a:pPr marL="742950" lvl="1" indent="-285750" algn="just">
              <a:lnSpc>
                <a:spcPct val="107000"/>
              </a:lnSpc>
              <a:buFont typeface="Montserrat" panose="00000500000000000000" pitchFamily="2"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Charte élaborée après consultation des membres du CSE le cas échéant ;</a:t>
            </a:r>
          </a:p>
          <a:p>
            <a:pPr marL="742950" lvl="1" indent="-285750" algn="just">
              <a:lnSpc>
                <a:spcPct val="107000"/>
              </a:lnSpc>
              <a:buFont typeface="Montserrat" panose="00000500000000000000" pitchFamily="2"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Accord des parties formalisé par tout moyen</a:t>
            </a:r>
          </a:p>
          <a:p>
            <a:pPr marL="742950" lvl="1" indent="-285750" algn="just">
              <a:lnSpc>
                <a:spcPct val="107000"/>
              </a:lnSpc>
              <a:buFont typeface="Montserrat" panose="00000500000000000000" pitchFamily="2"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Exceptions : circonstances exceptionnelles</a:t>
            </a:r>
          </a:p>
          <a:p>
            <a:pPr lvl="1" algn="just">
              <a:lnSpc>
                <a:spcPct val="107000"/>
              </a:lnSpc>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Contenu de l’accord ou de la charte.</a:t>
            </a:r>
          </a:p>
          <a:p>
            <a:endParaRPr lang="fr-FR" dirty="0">
              <a:latin typeface="Montserrat" panose="00000500000000000000" pitchFamily="2" charset="0"/>
            </a:endParaRPr>
          </a:p>
        </p:txBody>
      </p:sp>
      <p:sp>
        <p:nvSpPr>
          <p:cNvPr id="11" name="ZoneTexte 10">
            <a:extLst>
              <a:ext uri="{FF2B5EF4-FFF2-40B4-BE49-F238E27FC236}">
                <a16:creationId xmlns:a16="http://schemas.microsoft.com/office/drawing/2014/main" id="{1A9BF10C-A766-BABA-F16C-F66B1C8BB37B}"/>
              </a:ext>
            </a:extLst>
          </p:cNvPr>
          <p:cNvSpPr txBox="1"/>
          <p:nvPr/>
        </p:nvSpPr>
        <p:spPr>
          <a:xfrm>
            <a:off x="545283" y="796794"/>
            <a:ext cx="5654179" cy="340606"/>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Ø"/>
            </a:pPr>
            <a:r>
              <a:rPr lang="fr-FR" sz="1600" b="1" dirty="0">
                <a:effectLst/>
                <a:latin typeface="Montserrat" panose="00000500000000000000" pitchFamily="2" charset="0"/>
                <a:ea typeface="Calibri" panose="020F0502020204030204" pitchFamily="34" charset="0"/>
                <a:cs typeface="Times New Roman" panose="02020603050405020304" pitchFamily="18" charset="0"/>
              </a:rPr>
              <a:t>LE TELETRAVAIL : mise en place</a:t>
            </a: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A73C32EF-8B16-BBE6-07D9-DA3BAAA366A2}"/>
              </a:ext>
            </a:extLst>
          </p:cNvPr>
          <p:cNvSpPr/>
          <p:nvPr/>
        </p:nvSpPr>
        <p:spPr>
          <a:xfrm>
            <a:off x="7148146" y="1509627"/>
            <a:ext cx="4498571" cy="3174024"/>
          </a:xfrm>
          <a:prstGeom prst="rect">
            <a:avLst/>
          </a:prstGeom>
          <a:solidFill>
            <a:schemeClr val="bg1"/>
          </a:solidFill>
          <a:ln w="57150">
            <a:solidFill>
              <a:srgbClr val="0F9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122" name="Picture 2" descr="Vecteur concept de travail à domicile femme travaillant à domicile pour prévenir l'épidémie de maladie à coronavirus covid19">
            <a:extLst>
              <a:ext uri="{FF2B5EF4-FFF2-40B4-BE49-F238E27FC236}">
                <a16:creationId xmlns:a16="http://schemas.microsoft.com/office/drawing/2014/main" id="{EE81682B-4978-E21A-5E7B-B1B8467AE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4660" y="1637258"/>
            <a:ext cx="4290746" cy="2851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390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DA2068-0F1D-28D0-7478-1DFA7C8ACA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8" name="Image 7">
            <a:extLst>
              <a:ext uri="{FF2B5EF4-FFF2-40B4-BE49-F238E27FC236}">
                <a16:creationId xmlns:a16="http://schemas.microsoft.com/office/drawing/2014/main" id="{EDCA595C-0E73-FFE5-8991-5B61F43D7A45}"/>
              </a:ext>
            </a:extLst>
          </p:cNvPr>
          <p:cNvPicPr>
            <a:picLocks noGrp="1" noRot="1" noChangeAspec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9" name="ZoneTexte 8">
            <a:extLst>
              <a:ext uri="{FF2B5EF4-FFF2-40B4-BE49-F238E27FC236}">
                <a16:creationId xmlns:a16="http://schemas.microsoft.com/office/drawing/2014/main" id="{A0070345-A1F0-86E3-5028-ED7F46BB7A57}"/>
              </a:ext>
            </a:extLst>
          </p:cNvPr>
          <p:cNvSpPr txBox="1"/>
          <p:nvPr/>
        </p:nvSpPr>
        <p:spPr>
          <a:xfrm>
            <a:off x="545283" y="878205"/>
            <a:ext cx="6315189" cy="4917949"/>
          </a:xfrm>
          <a:prstGeom prst="rect">
            <a:avLst/>
          </a:prstGeom>
          <a:noFill/>
        </p:spPr>
        <p:txBody>
          <a:bodyPr wrap="square" rtlCol="0">
            <a:spAutoFit/>
          </a:bodyPr>
          <a:lstStyle/>
          <a:p>
            <a:pPr marL="342900" lvl="0" indent="-342900" algn="just">
              <a:lnSpc>
                <a:spcPct val="107000"/>
              </a:lnSpc>
              <a:buFont typeface="Arial" panose="020B0604020202020204" pitchFamily="34" charset="0"/>
              <a:buChar char="•"/>
            </a:pPr>
            <a:r>
              <a:rPr lang="fr-FR" sz="1600" u="sng" dirty="0">
                <a:effectLst/>
                <a:latin typeface="Montserrat" panose="00000500000000000000" pitchFamily="2" charset="0"/>
                <a:ea typeface="Calibri" panose="020F0502020204030204" pitchFamily="34" charset="0"/>
                <a:cs typeface="Times New Roman" panose="02020603050405020304" pitchFamily="18" charset="0"/>
              </a:rPr>
              <a:t>Définition du télétravailleur</a:t>
            </a:r>
            <a:r>
              <a:rPr lang="fr-FR" sz="1600" dirty="0">
                <a:effectLst/>
                <a:latin typeface="Montserrat" panose="00000500000000000000" pitchFamily="2" charset="0"/>
                <a:ea typeface="Calibri" panose="020F0502020204030204" pitchFamily="34" charset="0"/>
                <a:cs typeface="Times New Roman" panose="02020603050405020304" pitchFamily="18" charset="0"/>
              </a:rPr>
              <a:t> ;</a:t>
            </a:r>
          </a:p>
          <a:p>
            <a:pPr lvl="0" algn="just">
              <a:lnSpc>
                <a:spcPct val="107000"/>
              </a:lnSpc>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600" u="sng" dirty="0">
                <a:effectLst/>
                <a:latin typeface="Montserrat" panose="00000500000000000000" pitchFamily="2" charset="0"/>
                <a:ea typeface="Calibri" panose="020F0502020204030204" pitchFamily="34" charset="0"/>
                <a:cs typeface="Times New Roman" panose="02020603050405020304" pitchFamily="18" charset="0"/>
              </a:rPr>
              <a:t>Egalité de traitement</a:t>
            </a:r>
            <a:r>
              <a:rPr lang="fr-FR" sz="1600" dirty="0">
                <a:effectLst/>
                <a:latin typeface="Montserrat" panose="00000500000000000000" pitchFamily="2" charset="0"/>
                <a:ea typeface="Calibri" panose="020F0502020204030204" pitchFamily="34" charset="0"/>
                <a:cs typeface="Times New Roman" panose="02020603050405020304" pitchFamily="18" charset="0"/>
              </a:rPr>
              <a:t> travailleur sur site et télétravailleurs / droits spécifiques / droits collectifs du télétravailleur ;</a:t>
            </a:r>
          </a:p>
          <a:p>
            <a:pPr lvl="0" algn="just">
              <a:lnSpc>
                <a:spcPct val="107000"/>
              </a:lnSpc>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600" u="sng" dirty="0">
                <a:effectLst/>
                <a:latin typeface="Montserrat" panose="00000500000000000000" pitchFamily="2" charset="0"/>
                <a:ea typeface="Calibri" panose="020F0502020204030204" pitchFamily="34" charset="0"/>
                <a:cs typeface="Times New Roman" panose="02020603050405020304" pitchFamily="18" charset="0"/>
              </a:rPr>
              <a:t>Fourniture et conditions d’utilisation des équipements</a:t>
            </a:r>
            <a:r>
              <a:rPr lang="fr-FR" sz="1600" dirty="0">
                <a:effectLst/>
                <a:latin typeface="Montserrat" panose="00000500000000000000" pitchFamily="2" charset="0"/>
                <a:ea typeface="Calibri" panose="020F0502020204030204" pitchFamily="34" charset="0"/>
                <a:cs typeface="Times New Roman" panose="02020603050405020304" pitchFamily="18" charset="0"/>
              </a:rPr>
              <a:t> (L.1222-10 du Code du travail)</a:t>
            </a:r>
          </a:p>
          <a:p>
            <a:pPr lvl="0" algn="just">
              <a:lnSpc>
                <a:spcPct val="107000"/>
              </a:lnSpc>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600" u="sng" dirty="0">
                <a:effectLst/>
                <a:latin typeface="Montserrat" panose="00000500000000000000" pitchFamily="2" charset="0"/>
                <a:ea typeface="Calibri" panose="020F0502020204030204" pitchFamily="34" charset="0"/>
                <a:cs typeface="Times New Roman" panose="02020603050405020304" pitchFamily="18" charset="0"/>
              </a:rPr>
              <a:t>Prise en charge des coûts du télétravail</a:t>
            </a:r>
            <a:r>
              <a:rPr lang="fr-FR" sz="1600" dirty="0">
                <a:effectLst/>
                <a:latin typeface="Montserrat" panose="00000500000000000000" pitchFamily="2" charset="0"/>
                <a:ea typeface="Calibri" panose="020F0502020204030204" pitchFamily="34" charset="0"/>
                <a:cs typeface="Times New Roman" panose="02020603050405020304" pitchFamily="18" charset="0"/>
              </a:rPr>
              <a:t> (</a:t>
            </a:r>
            <a:r>
              <a:rPr lang="fr-FR" sz="1400" dirty="0">
                <a:effectLst/>
                <a:latin typeface="Montserrat" panose="00000500000000000000" pitchFamily="2" charset="0"/>
                <a:ea typeface="Calibri" panose="020F0502020204030204" pitchFamily="34" charset="0"/>
                <a:cs typeface="Times New Roman" panose="02020603050405020304" pitchFamily="18" charset="0"/>
              </a:rPr>
              <a:t>obligations, limitations, quid des titres restaurants / abonnement transport/ indemnité d’occupation du logement</a:t>
            </a:r>
            <a:r>
              <a:rPr lang="fr-FR" sz="1600" dirty="0">
                <a:effectLst/>
                <a:latin typeface="Montserrat" panose="00000500000000000000" pitchFamily="2" charset="0"/>
                <a:ea typeface="Calibri" panose="020F0502020204030204" pitchFamily="34" charset="0"/>
                <a:cs typeface="Times New Roman" panose="02020603050405020304" pitchFamily="18" charset="0"/>
              </a:rPr>
              <a:t>)</a:t>
            </a:r>
          </a:p>
          <a:p>
            <a:pPr lvl="0" algn="just">
              <a:lnSpc>
                <a:spcPct val="107000"/>
              </a:lnSpc>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600" u="sng" dirty="0">
                <a:effectLst/>
                <a:latin typeface="Montserrat" panose="00000500000000000000" pitchFamily="2" charset="0"/>
                <a:ea typeface="Calibri" panose="020F0502020204030204" pitchFamily="34" charset="0"/>
                <a:cs typeface="Times New Roman" panose="02020603050405020304" pitchFamily="18" charset="0"/>
              </a:rPr>
              <a:t>Contrôle du temps de travail et régulation charge </a:t>
            </a:r>
            <a:r>
              <a:rPr lang="fr-FR" sz="1600" u="sng">
                <a:effectLst/>
                <a:latin typeface="Montserrat" panose="00000500000000000000" pitchFamily="2" charset="0"/>
                <a:ea typeface="Calibri" panose="020F0502020204030204" pitchFamily="34" charset="0"/>
                <a:cs typeface="Times New Roman" panose="02020603050405020304" pitchFamily="18" charset="0"/>
              </a:rPr>
              <a:t>de travail</a:t>
            </a:r>
          </a:p>
          <a:p>
            <a:pPr lvl="0" algn="just">
              <a:lnSpc>
                <a:spcPct val="107000"/>
              </a:lnSpc>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1600" u="sng" dirty="0">
                <a:effectLst/>
                <a:latin typeface="Montserrat" panose="00000500000000000000" pitchFamily="2" charset="0"/>
                <a:ea typeface="Calibri" panose="020F0502020204030204" pitchFamily="34" charset="0"/>
                <a:cs typeface="Times New Roman" panose="02020603050405020304" pitchFamily="18" charset="0"/>
              </a:rPr>
              <a:t>Santé et sécurité</a:t>
            </a: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algn="just"/>
            <a:endParaRPr lang="fr-FR" dirty="0">
              <a:latin typeface="Montserrat" panose="00000500000000000000" pitchFamily="2" charset="0"/>
            </a:endParaRPr>
          </a:p>
        </p:txBody>
      </p:sp>
      <p:sp>
        <p:nvSpPr>
          <p:cNvPr id="11" name="ZoneTexte 10">
            <a:extLst>
              <a:ext uri="{FF2B5EF4-FFF2-40B4-BE49-F238E27FC236}">
                <a16:creationId xmlns:a16="http://schemas.microsoft.com/office/drawing/2014/main" id="{1A9BF10C-A766-BABA-F16C-F66B1C8BB37B}"/>
              </a:ext>
            </a:extLst>
          </p:cNvPr>
          <p:cNvSpPr txBox="1"/>
          <p:nvPr/>
        </p:nvSpPr>
        <p:spPr>
          <a:xfrm>
            <a:off x="545283" y="403376"/>
            <a:ext cx="5654179" cy="340606"/>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Ø"/>
            </a:pPr>
            <a:r>
              <a:rPr lang="fr-FR" sz="1600" b="1" dirty="0">
                <a:effectLst/>
                <a:latin typeface="Montserrat" panose="00000500000000000000" pitchFamily="2" charset="0"/>
                <a:ea typeface="Calibri" panose="020F0502020204030204" pitchFamily="34" charset="0"/>
                <a:cs typeface="Times New Roman" panose="02020603050405020304" pitchFamily="18" charset="0"/>
              </a:rPr>
              <a:t>LE TELETRAVAIL : statut du travailleur</a:t>
            </a:r>
            <a:r>
              <a:rPr lang="fr-FR" sz="1600" dirty="0">
                <a:effectLst/>
                <a:latin typeface="Montserrat" panose="00000500000000000000" pitchFamily="2" charset="0"/>
                <a:ea typeface="Calibri" panose="020F0502020204030204" pitchFamily="34" charset="0"/>
                <a:cs typeface="Times New Roman" panose="02020603050405020304" pitchFamily="18" charset="0"/>
              </a:rPr>
              <a:t> </a:t>
            </a:r>
          </a:p>
        </p:txBody>
      </p:sp>
      <p:sp>
        <p:nvSpPr>
          <p:cNvPr id="33" name="Rectangle 32">
            <a:extLst>
              <a:ext uri="{FF2B5EF4-FFF2-40B4-BE49-F238E27FC236}">
                <a16:creationId xmlns:a16="http://schemas.microsoft.com/office/drawing/2014/main" id="{A73C32EF-8B16-BBE6-07D9-DA3BAAA366A2}"/>
              </a:ext>
            </a:extLst>
          </p:cNvPr>
          <p:cNvSpPr/>
          <p:nvPr/>
        </p:nvSpPr>
        <p:spPr>
          <a:xfrm>
            <a:off x="7314401" y="1509628"/>
            <a:ext cx="4498571" cy="3174024"/>
          </a:xfrm>
          <a:prstGeom prst="rect">
            <a:avLst/>
          </a:prstGeom>
          <a:solidFill>
            <a:schemeClr val="bg1"/>
          </a:solidFill>
          <a:ln w="57150">
            <a:solidFill>
              <a:srgbClr val="0F9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descr="Vecteur gratuit concept de propriété intellectuelle illustré">
            <a:extLst>
              <a:ext uri="{FF2B5EF4-FFF2-40B4-BE49-F238E27FC236}">
                <a16:creationId xmlns:a16="http://schemas.microsoft.com/office/drawing/2014/main" id="{BE8704B2-877D-B58A-5F19-FC70C8BEF8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74072" y="1645073"/>
            <a:ext cx="3779227" cy="2903133"/>
          </a:xfrm>
          <a:prstGeom prst="rect">
            <a:avLst/>
          </a:prstGeom>
          <a:noFill/>
          <a:ln>
            <a:noFill/>
          </a:ln>
        </p:spPr>
      </p:pic>
    </p:spTree>
    <p:extLst>
      <p:ext uri="{BB962C8B-B14F-4D97-AF65-F5344CB8AC3E}">
        <p14:creationId xmlns:p14="http://schemas.microsoft.com/office/powerpoint/2010/main" val="4161681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DA2068-0F1D-28D0-7478-1DFA7C8ACA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8" name="Image 7">
            <a:extLst>
              <a:ext uri="{FF2B5EF4-FFF2-40B4-BE49-F238E27FC236}">
                <a16:creationId xmlns:a16="http://schemas.microsoft.com/office/drawing/2014/main" id="{EDCA595C-0E73-FFE5-8991-5B61F43D7A45}"/>
              </a:ext>
            </a:extLst>
          </p:cNvPr>
          <p:cNvPicPr>
            <a:picLocks noGrp="1" noRot="1" noChangeAspec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9" name="ZoneTexte 8">
            <a:extLst>
              <a:ext uri="{FF2B5EF4-FFF2-40B4-BE49-F238E27FC236}">
                <a16:creationId xmlns:a16="http://schemas.microsoft.com/office/drawing/2014/main" id="{A0070345-A1F0-86E3-5028-ED7F46BB7A57}"/>
              </a:ext>
            </a:extLst>
          </p:cNvPr>
          <p:cNvSpPr txBox="1"/>
          <p:nvPr/>
        </p:nvSpPr>
        <p:spPr>
          <a:xfrm>
            <a:off x="541086" y="1216918"/>
            <a:ext cx="6537449" cy="4687437"/>
          </a:xfrm>
          <a:prstGeom prst="rect">
            <a:avLst/>
          </a:prstGeom>
          <a:noFill/>
        </p:spPr>
        <p:txBody>
          <a:bodyPr wrap="square" rtlCol="0">
            <a:spAutoFit/>
          </a:bodyPr>
          <a:lstStyle/>
          <a:p>
            <a:pPr marL="342900" lvl="0" indent="-342900" algn="just">
              <a:lnSpc>
                <a:spcPct val="107000"/>
              </a:lnSpc>
              <a:buFont typeface="Arial" panose="020B0604020202020204" pitchFamily="34" charset="0"/>
              <a:buChar char="•"/>
            </a:pPr>
            <a:r>
              <a:rPr lang="fr-FR" sz="1600" b="1" u="sng" dirty="0">
                <a:effectLst/>
                <a:latin typeface="Montserrat" panose="00000500000000000000" pitchFamily="2" charset="0"/>
                <a:ea typeface="Calibri" panose="020F0502020204030204" pitchFamily="34" charset="0"/>
                <a:cs typeface="Times New Roman" panose="02020603050405020304" pitchFamily="18" charset="0"/>
              </a:rPr>
              <a:t>Cadre juridique</a:t>
            </a:r>
            <a:r>
              <a:rPr lang="fr-FR" sz="1600" b="1" dirty="0">
                <a:effectLst/>
                <a:latin typeface="Montserrat" panose="00000500000000000000" pitchFamily="2" charset="0"/>
                <a:ea typeface="Calibri" panose="020F0502020204030204" pitchFamily="34" charset="0"/>
                <a:cs typeface="Times New Roman" panose="02020603050405020304" pitchFamily="18" charset="0"/>
              </a:rPr>
              <a:t> : </a:t>
            </a:r>
            <a:r>
              <a:rPr lang="fr-FR" sz="1600" dirty="0">
                <a:effectLst/>
                <a:latin typeface="Montserrat" panose="00000500000000000000" pitchFamily="2" charset="0"/>
                <a:ea typeface="Calibri" panose="020F0502020204030204" pitchFamily="34" charset="0"/>
                <a:cs typeface="Times New Roman" panose="02020603050405020304" pitchFamily="18" charset="0"/>
              </a:rPr>
              <a:t>ANI 19.01.2013 - Loi travail 08.08.2016 (</a:t>
            </a:r>
            <a:r>
              <a:rPr lang="fr-FR" sz="1400" dirty="0">
                <a:effectLst/>
                <a:latin typeface="Montserrat" panose="00000500000000000000" pitchFamily="2" charset="0"/>
                <a:ea typeface="Calibri" panose="020F0502020204030204" pitchFamily="34" charset="0"/>
                <a:cs typeface="Times New Roman" panose="02020603050405020304" pitchFamily="18" charset="0"/>
              </a:rPr>
              <a:t>loi n02016-1088 JO 9 août</a:t>
            </a:r>
            <a:r>
              <a:rPr lang="fr-FR" sz="1600" dirty="0">
                <a:effectLst/>
                <a:latin typeface="Montserrat" panose="00000500000000000000" pitchFamily="2" charset="0"/>
                <a:ea typeface="Calibri" panose="020F0502020204030204" pitchFamily="34" charset="0"/>
                <a:cs typeface="Times New Roman" panose="02020603050405020304" pitchFamily="18" charset="0"/>
              </a:rPr>
              <a:t>) - articles du code du travail suivants notamment L.2247-17, L.3121-64 et -65 – ANI du 26.11.2020</a:t>
            </a:r>
          </a:p>
          <a:p>
            <a:pPr marL="457200" algn="just">
              <a:lnSpc>
                <a:spcPct val="107000"/>
              </a:lnSpc>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600" b="1" u="sng" dirty="0">
                <a:effectLst/>
                <a:latin typeface="Montserrat" panose="00000500000000000000" pitchFamily="2" charset="0"/>
                <a:ea typeface="Calibri" panose="020F0502020204030204" pitchFamily="34" charset="0"/>
                <a:cs typeface="Times New Roman" panose="02020603050405020304" pitchFamily="18" charset="0"/>
              </a:rPr>
              <a:t>Définition et finalité</a:t>
            </a:r>
            <a:r>
              <a:rPr lang="fr-FR" sz="1600" b="1" dirty="0">
                <a:effectLst/>
                <a:latin typeface="Montserrat" panose="00000500000000000000" pitchFamily="2" charset="0"/>
                <a:ea typeface="Calibri" panose="020F0502020204030204" pitchFamily="34" charset="0"/>
                <a:cs typeface="Times New Roman" panose="02020603050405020304" pitchFamily="18" charset="0"/>
              </a:rPr>
              <a:t> : </a:t>
            </a:r>
          </a:p>
          <a:p>
            <a:pPr lvl="0" algn="just">
              <a:lnSpc>
                <a:spcPct val="107000"/>
              </a:lnSpc>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742950" lvl="1" indent="-285750" algn="just">
              <a:lnSpc>
                <a:spcPct val="107000"/>
              </a:lnSpc>
              <a:buFont typeface="Calibri" panose="020F0502020204030204" pitchFamily="34"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Aucune définition légale mais s’entend comme </a:t>
            </a:r>
            <a:r>
              <a:rPr lang="fr-FR" sz="1600" i="1" dirty="0">
                <a:effectLst/>
                <a:latin typeface="Montserrat" panose="00000500000000000000" pitchFamily="2" charset="0"/>
                <a:ea typeface="Calibri" panose="020F0502020204030204" pitchFamily="34" charset="0"/>
                <a:cs typeface="Times New Roman" panose="02020603050405020304" pitchFamily="18" charset="0"/>
              </a:rPr>
              <a:t>« le droit de tout salarié à ne pas être connecté, contacté, ni tenu de répondre à des sollicitations professionnelles via des outils numériques en dehors de son temps de travail »</a:t>
            </a:r>
            <a:r>
              <a:rPr lang="fr-FR" sz="1600" dirty="0">
                <a:effectLst/>
                <a:latin typeface="Montserrat" panose="00000500000000000000" pitchFamily="2" charset="0"/>
                <a:ea typeface="Calibri" panose="020F0502020204030204" pitchFamily="34" charset="0"/>
                <a:cs typeface="Times New Roman" panose="02020603050405020304" pitchFamily="18" charset="0"/>
              </a:rPr>
              <a:t> ou encore </a:t>
            </a:r>
            <a:r>
              <a:rPr lang="fr-FR" sz="1600" i="1" dirty="0">
                <a:effectLst/>
                <a:latin typeface="Montserrat" panose="00000500000000000000" pitchFamily="2" charset="0"/>
                <a:ea typeface="Calibri" panose="020F0502020204030204" pitchFamily="34" charset="0"/>
                <a:cs typeface="Times New Roman" panose="02020603050405020304" pitchFamily="18" charset="0"/>
              </a:rPr>
              <a:t>« le droit pour tout salarié de ne pas être connecté à un outil numérique professionnel en dehors de son temps de travail »</a:t>
            </a:r>
          </a:p>
          <a:p>
            <a:pPr marL="742950" lvl="1" indent="-285750" algn="just">
              <a:lnSpc>
                <a:spcPct val="107000"/>
              </a:lnSpc>
              <a:buFont typeface="Calibri" panose="020F0502020204030204" pitchFamily="34" charset="0"/>
              <a:buChar char="‒"/>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Calibri" panose="020F0502020204030204" pitchFamily="34"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Double finalité : respect des temps de repos et congés </a:t>
            </a:r>
            <a:r>
              <a:rPr lang="fr-FR" sz="1600" u="sng" dirty="0">
                <a:effectLst/>
                <a:latin typeface="Montserrat" panose="00000500000000000000" pitchFamily="2" charset="0"/>
                <a:ea typeface="Calibri" panose="020F0502020204030204" pitchFamily="34" charset="0"/>
                <a:cs typeface="Times New Roman" panose="02020603050405020304" pitchFamily="18" charset="0"/>
              </a:rPr>
              <a:t>et</a:t>
            </a:r>
            <a:r>
              <a:rPr lang="fr-FR" sz="1600" dirty="0">
                <a:effectLst/>
                <a:latin typeface="Montserrat" panose="00000500000000000000" pitchFamily="2" charset="0"/>
                <a:ea typeface="Calibri" panose="020F0502020204030204" pitchFamily="34" charset="0"/>
                <a:cs typeface="Times New Roman" panose="02020603050405020304" pitchFamily="18" charset="0"/>
              </a:rPr>
              <a:t> de la vie personnelle et familiale</a:t>
            </a:r>
          </a:p>
          <a:p>
            <a:endParaRPr lang="fr-FR" dirty="0">
              <a:latin typeface="Montserrat" panose="00000500000000000000" pitchFamily="2" charset="0"/>
            </a:endParaRPr>
          </a:p>
        </p:txBody>
      </p:sp>
      <p:sp>
        <p:nvSpPr>
          <p:cNvPr id="11" name="ZoneTexte 10">
            <a:extLst>
              <a:ext uri="{FF2B5EF4-FFF2-40B4-BE49-F238E27FC236}">
                <a16:creationId xmlns:a16="http://schemas.microsoft.com/office/drawing/2014/main" id="{1A9BF10C-A766-BABA-F16C-F66B1C8BB37B}"/>
              </a:ext>
            </a:extLst>
          </p:cNvPr>
          <p:cNvSpPr txBox="1"/>
          <p:nvPr/>
        </p:nvSpPr>
        <p:spPr>
          <a:xfrm>
            <a:off x="545283" y="465509"/>
            <a:ext cx="6987181" cy="604076"/>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Ø"/>
            </a:pPr>
            <a:r>
              <a:rPr lang="fr-FR" sz="1600" b="1" dirty="0">
                <a:effectLst/>
                <a:latin typeface="Montserrat" panose="00000500000000000000" pitchFamily="2" charset="0"/>
                <a:ea typeface="Calibri" panose="020F0502020204030204" pitchFamily="34" charset="0"/>
                <a:cs typeface="Times New Roman" panose="02020603050405020304" pitchFamily="18" charset="0"/>
              </a:rPr>
              <a:t>LE DROIT A LA DECONNEXION : cadre juridique, définition et finalité</a:t>
            </a: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C3F2BD9-5A6B-B587-9BDC-A93F376D35E0}"/>
              </a:ext>
            </a:extLst>
          </p:cNvPr>
          <p:cNvSpPr/>
          <p:nvPr/>
        </p:nvSpPr>
        <p:spPr>
          <a:xfrm>
            <a:off x="7532464" y="1727199"/>
            <a:ext cx="4118450" cy="3048001"/>
          </a:xfrm>
          <a:prstGeom prst="rect">
            <a:avLst/>
          </a:prstGeom>
          <a:solidFill>
            <a:schemeClr val="bg1"/>
          </a:solidFill>
          <a:ln w="57150">
            <a:solidFill>
              <a:srgbClr val="0F9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descr="Vecteur gratuit homme d'affaires détendu rêvant de vacances dans une île tropicale">
            <a:extLst>
              <a:ext uri="{FF2B5EF4-FFF2-40B4-BE49-F238E27FC236}">
                <a16:creationId xmlns:a16="http://schemas.microsoft.com/office/drawing/2014/main" id="{0E9A00B9-6C81-D32D-DCE7-C83100E6E89D}"/>
              </a:ext>
            </a:extLst>
          </p:cNvPr>
          <p:cNvPicPr>
            <a:picLocks noChangeAspect="1"/>
          </p:cNvPicPr>
          <p:nvPr/>
        </p:nvPicPr>
        <p:blipFill rotWithShape="1">
          <a:blip r:embed="rId4">
            <a:extLst>
              <a:ext uri="{28A0092B-C50C-407E-A947-70E740481C1C}">
                <a14:useLocalDpi xmlns:a14="http://schemas.microsoft.com/office/drawing/2010/main" val="0"/>
              </a:ext>
            </a:extLst>
          </a:blip>
          <a:srcRect l="8375" t="3546" r="7699" b="3163"/>
          <a:stretch/>
        </p:blipFill>
        <p:spPr bwMode="auto">
          <a:xfrm>
            <a:off x="7695180" y="1810327"/>
            <a:ext cx="3793017" cy="2807855"/>
          </a:xfrm>
          <a:prstGeom prst="rect">
            <a:avLst/>
          </a:prstGeom>
          <a:noFill/>
          <a:ln>
            <a:noFill/>
          </a:ln>
        </p:spPr>
      </p:pic>
    </p:spTree>
    <p:extLst>
      <p:ext uri="{BB962C8B-B14F-4D97-AF65-F5344CB8AC3E}">
        <p14:creationId xmlns:p14="http://schemas.microsoft.com/office/powerpoint/2010/main" val="86220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DA2068-0F1D-28D0-7478-1DFA7C8ACA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8" name="Image 7">
            <a:extLst>
              <a:ext uri="{FF2B5EF4-FFF2-40B4-BE49-F238E27FC236}">
                <a16:creationId xmlns:a16="http://schemas.microsoft.com/office/drawing/2014/main" id="{EDCA595C-0E73-FFE5-8991-5B61F43D7A45}"/>
              </a:ext>
            </a:extLst>
          </p:cNvPr>
          <p:cNvPicPr>
            <a:picLocks noGrp="1" noRot="1" noChangeAspec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9" name="ZoneTexte 8">
            <a:extLst>
              <a:ext uri="{FF2B5EF4-FFF2-40B4-BE49-F238E27FC236}">
                <a16:creationId xmlns:a16="http://schemas.microsoft.com/office/drawing/2014/main" id="{A0070345-A1F0-86E3-5028-ED7F46BB7A57}"/>
              </a:ext>
            </a:extLst>
          </p:cNvPr>
          <p:cNvSpPr txBox="1"/>
          <p:nvPr/>
        </p:nvSpPr>
        <p:spPr>
          <a:xfrm>
            <a:off x="539234" y="1413812"/>
            <a:ext cx="6271394" cy="4687437"/>
          </a:xfrm>
          <a:prstGeom prst="rect">
            <a:avLst/>
          </a:prstGeom>
          <a:noFill/>
        </p:spPr>
        <p:txBody>
          <a:bodyPr wrap="square" rtlCol="0">
            <a:spAutoFit/>
          </a:bodyPr>
          <a:lstStyle/>
          <a:p>
            <a:pPr marL="342900" lvl="0" indent="-342900" algn="just">
              <a:lnSpc>
                <a:spcPct val="107000"/>
              </a:lnSpc>
              <a:buFont typeface="Arial" panose="020B0604020202020204" pitchFamily="34"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Dans les entreprises relevant de la négociation obligatoire (L.2247-17  7° du code du travail) : </a:t>
            </a:r>
          </a:p>
          <a:p>
            <a:pPr marL="742950" lvl="1" indent="-285750" algn="just">
              <a:lnSpc>
                <a:spcPct val="107000"/>
              </a:lnSpc>
              <a:buFont typeface="Calibri" panose="020F0502020204030204" pitchFamily="34"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Accord collectif </a:t>
            </a:r>
          </a:p>
          <a:p>
            <a:pPr marL="742950" lvl="1" indent="-285750" algn="just">
              <a:lnSpc>
                <a:spcPct val="107000"/>
              </a:lnSpc>
              <a:buFont typeface="Calibri" panose="020F0502020204030204" pitchFamily="34"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A défaut, élaboration d’une charte ;</a:t>
            </a:r>
          </a:p>
          <a:p>
            <a:pPr lvl="1" algn="just">
              <a:lnSpc>
                <a:spcPct val="107000"/>
              </a:lnSpc>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Dans les autres entreprises </a:t>
            </a:r>
          </a:p>
          <a:p>
            <a:pPr lvl="0" algn="just">
              <a:lnSpc>
                <a:spcPct val="107000"/>
              </a:lnSpc>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Les cas spécifiques du droit à la déconnexion pour le télétravail et le forfait jour</a:t>
            </a:r>
          </a:p>
          <a:p>
            <a:pPr lvl="0" algn="just">
              <a:lnSpc>
                <a:spcPct val="107000"/>
              </a:lnSpc>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Les chartes numérique ou informatique et règlement intérieur</a:t>
            </a:r>
          </a:p>
          <a:p>
            <a:pPr lvl="0" algn="just">
              <a:lnSpc>
                <a:spcPct val="107000"/>
              </a:lnSpc>
            </a:pP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1600" dirty="0">
                <a:effectLst/>
                <a:latin typeface="Montserrat" panose="00000500000000000000" pitchFamily="2" charset="0"/>
                <a:ea typeface="Calibri" panose="020F0502020204030204" pitchFamily="34" charset="0"/>
                <a:cs typeface="Times New Roman" panose="02020603050405020304" pitchFamily="18" charset="0"/>
              </a:rPr>
              <a:t>Responsabilité de l’employeur : obligation de négocier le cas échéant  / obligation de sécurité / droit d’alerte du CSE / respect des règles en matière de durée du travail </a:t>
            </a:r>
          </a:p>
          <a:p>
            <a:endParaRPr lang="fr-FR" dirty="0">
              <a:latin typeface="Montserrat" panose="00000500000000000000" pitchFamily="2" charset="0"/>
            </a:endParaRPr>
          </a:p>
        </p:txBody>
      </p:sp>
      <p:sp>
        <p:nvSpPr>
          <p:cNvPr id="11" name="ZoneTexte 10">
            <a:extLst>
              <a:ext uri="{FF2B5EF4-FFF2-40B4-BE49-F238E27FC236}">
                <a16:creationId xmlns:a16="http://schemas.microsoft.com/office/drawing/2014/main" id="{1A9BF10C-A766-BABA-F16C-F66B1C8BB37B}"/>
              </a:ext>
            </a:extLst>
          </p:cNvPr>
          <p:cNvSpPr txBox="1"/>
          <p:nvPr/>
        </p:nvSpPr>
        <p:spPr>
          <a:xfrm>
            <a:off x="539233" y="657061"/>
            <a:ext cx="6725323" cy="604076"/>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Ø"/>
            </a:pPr>
            <a:r>
              <a:rPr lang="fr-FR" sz="1600" b="1" dirty="0">
                <a:effectLst/>
                <a:latin typeface="Montserrat" panose="00000500000000000000" pitchFamily="2" charset="0"/>
                <a:ea typeface="Calibri" panose="020F0502020204030204" pitchFamily="34" charset="0"/>
                <a:cs typeface="Times New Roman" panose="02020603050405020304" pitchFamily="18" charset="0"/>
              </a:rPr>
              <a:t>LE DROIT A LA DECONNEXION : mise en place et responsabilité de l’employeur</a:t>
            </a: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E141F383-74A1-0ED9-D707-73DCAE189E0E}"/>
              </a:ext>
            </a:extLst>
          </p:cNvPr>
          <p:cNvSpPr/>
          <p:nvPr/>
        </p:nvSpPr>
        <p:spPr>
          <a:xfrm>
            <a:off x="7264556" y="1578063"/>
            <a:ext cx="4300850" cy="3174024"/>
          </a:xfrm>
          <a:prstGeom prst="rect">
            <a:avLst/>
          </a:prstGeom>
          <a:solidFill>
            <a:schemeClr val="bg1"/>
          </a:solidFill>
          <a:ln w="57150">
            <a:solidFill>
              <a:srgbClr val="0F9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descr="Vecteur gratuit annuler l'illustration vectorielle de culture concept abstrait. annuler la personne ou la communauté, la plate-forme de médias sociaux, la critique d'internet, la personnalité publique, la célébrité, la honte de groupe, le boycott de la métaphore abstraite.">
            <a:extLst>
              <a:ext uri="{FF2B5EF4-FFF2-40B4-BE49-F238E27FC236}">
                <a16:creationId xmlns:a16="http://schemas.microsoft.com/office/drawing/2014/main" id="{F96EA429-B7D5-E410-90A8-0A4C96ABE41F}"/>
              </a:ext>
            </a:extLst>
          </p:cNvPr>
          <p:cNvPicPr>
            <a:picLocks noChangeAspect="1"/>
          </p:cNvPicPr>
          <p:nvPr/>
        </p:nvPicPr>
        <p:blipFill rotWithShape="1">
          <a:blip r:embed="rId4">
            <a:extLst>
              <a:ext uri="{28A0092B-C50C-407E-A947-70E740481C1C}">
                <a14:useLocalDpi xmlns:a14="http://schemas.microsoft.com/office/drawing/2010/main" val="0"/>
              </a:ext>
            </a:extLst>
          </a:blip>
          <a:srcRect t="6328" b="9608"/>
          <a:stretch/>
        </p:blipFill>
        <p:spPr bwMode="auto">
          <a:xfrm>
            <a:off x="7634213" y="1676418"/>
            <a:ext cx="3541787" cy="2977314"/>
          </a:xfrm>
          <a:prstGeom prst="rect">
            <a:avLst/>
          </a:prstGeom>
          <a:noFill/>
          <a:ln>
            <a:noFill/>
          </a:ln>
        </p:spPr>
      </p:pic>
    </p:spTree>
    <p:extLst>
      <p:ext uri="{BB962C8B-B14F-4D97-AF65-F5344CB8AC3E}">
        <p14:creationId xmlns:p14="http://schemas.microsoft.com/office/powerpoint/2010/main" val="625747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05BF38A-D360-B0DF-015E-C432ACD01C75}"/>
              </a:ext>
            </a:extLst>
          </p:cNvPr>
          <p:cNvPicPr>
            <a:picLocks noGrp="1" noRot="1" noMove="1" noResize="1" noEditPoints="1" noAdjustHandles="1" noChangeArrowheads="1" noChangeShapeType="1" noCrop="1"/>
          </p:cNvPicPr>
          <p:nvPr/>
        </p:nvPicPr>
        <p:blipFill>
          <a:blip r:embed="rId2">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2" name="ZoneTexte 1">
            <a:extLst>
              <a:ext uri="{FF2B5EF4-FFF2-40B4-BE49-F238E27FC236}">
                <a16:creationId xmlns:a16="http://schemas.microsoft.com/office/drawing/2014/main" id="{C1BABAA6-E534-FA9C-27CB-116857ED2227}"/>
              </a:ext>
            </a:extLst>
          </p:cNvPr>
          <p:cNvSpPr txBox="1"/>
          <p:nvPr/>
        </p:nvSpPr>
        <p:spPr>
          <a:xfrm>
            <a:off x="6329468" y="2721114"/>
            <a:ext cx="4756905" cy="707886"/>
          </a:xfrm>
          <a:prstGeom prst="rect">
            <a:avLst/>
          </a:prstGeom>
          <a:noFill/>
        </p:spPr>
        <p:txBody>
          <a:bodyPr wrap="square" rtlCol="0">
            <a:spAutoFit/>
          </a:bodyPr>
          <a:lstStyle/>
          <a:p>
            <a:r>
              <a:rPr lang="fr-FR" sz="4000" b="1" dirty="0">
                <a:solidFill>
                  <a:srgbClr val="0F9FA3"/>
                </a:solidFill>
                <a:latin typeface="Montserrat" panose="00000500000000000000" pitchFamily="2" charset="0"/>
              </a:rPr>
              <a:t>CONCLUSION</a:t>
            </a:r>
          </a:p>
        </p:txBody>
      </p:sp>
      <p:sp>
        <p:nvSpPr>
          <p:cNvPr id="3" name="ZoneTexte 2">
            <a:extLst>
              <a:ext uri="{FF2B5EF4-FFF2-40B4-BE49-F238E27FC236}">
                <a16:creationId xmlns:a16="http://schemas.microsoft.com/office/drawing/2014/main" id="{44849FAF-D018-906B-C476-CA70C153973C}"/>
              </a:ext>
            </a:extLst>
          </p:cNvPr>
          <p:cNvSpPr txBox="1">
            <a:spLocks noGrp="1" noRot="1" noMove="1" noResize="1" noEditPoints="1" noAdjustHandles="1" noChangeArrowheads="1" noChangeShapeType="1"/>
          </p:cNvSpPr>
          <p:nvPr/>
        </p:nvSpPr>
        <p:spPr>
          <a:xfrm>
            <a:off x="5246888" y="2581835"/>
            <a:ext cx="1184735" cy="923330"/>
          </a:xfrm>
          <a:prstGeom prst="rect">
            <a:avLst/>
          </a:prstGeom>
          <a:noFill/>
        </p:spPr>
        <p:txBody>
          <a:bodyPr wrap="square" rtlCol="0">
            <a:spAutoFit/>
          </a:bodyPr>
          <a:lstStyle/>
          <a:p>
            <a:r>
              <a:rPr lang="fr-FR" sz="5400" b="1" i="1" dirty="0">
                <a:solidFill>
                  <a:srgbClr val="0F9FA3"/>
                </a:solidFill>
                <a:latin typeface="Montserrat" panose="00000500000000000000" pitchFamily="2" charset="0"/>
              </a:rPr>
              <a:t>03</a:t>
            </a:r>
          </a:p>
        </p:txBody>
      </p:sp>
      <p:pic>
        <p:nvPicPr>
          <p:cNvPr id="8" name="Image 7">
            <a:extLst>
              <a:ext uri="{FF2B5EF4-FFF2-40B4-BE49-F238E27FC236}">
                <a16:creationId xmlns:a16="http://schemas.microsoft.com/office/drawing/2014/main" id="{084F8754-9F56-C8C1-1578-C486A5A1397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099407" y="2489125"/>
            <a:ext cx="2939107" cy="463978"/>
          </a:xfrm>
          <a:prstGeom prst="rect">
            <a:avLst/>
          </a:prstGeom>
        </p:spPr>
      </p:pic>
      <p:sp>
        <p:nvSpPr>
          <p:cNvPr id="6" name="Rectangle 5">
            <a:extLst>
              <a:ext uri="{FF2B5EF4-FFF2-40B4-BE49-F238E27FC236}">
                <a16:creationId xmlns:a16="http://schemas.microsoft.com/office/drawing/2014/main" id="{F1CF2374-5F84-EF73-5673-ECD096C3A293}"/>
              </a:ext>
            </a:extLst>
          </p:cNvPr>
          <p:cNvSpPr/>
          <p:nvPr/>
        </p:nvSpPr>
        <p:spPr>
          <a:xfrm>
            <a:off x="5246888" y="4524042"/>
            <a:ext cx="1736522" cy="8388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rPr>
              <a:t>Votre logo</a:t>
            </a:r>
          </a:p>
        </p:txBody>
      </p:sp>
      <p:pic>
        <p:nvPicPr>
          <p:cNvPr id="7" name="Image 6">
            <a:extLst>
              <a:ext uri="{FF2B5EF4-FFF2-40B4-BE49-F238E27FC236}">
                <a16:creationId xmlns:a16="http://schemas.microsoft.com/office/drawing/2014/main" id="{40345794-00AC-8E8B-E5AE-293F0A3D2E3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r="66632"/>
          <a:stretch/>
        </p:blipFill>
        <p:spPr>
          <a:xfrm>
            <a:off x="1354" y="0"/>
            <a:ext cx="4067307" cy="6858000"/>
          </a:xfrm>
          <a:prstGeom prst="rect">
            <a:avLst/>
          </a:prstGeom>
        </p:spPr>
      </p:pic>
      <p:pic>
        <p:nvPicPr>
          <p:cNvPr id="5" name="Image 4">
            <a:extLst>
              <a:ext uri="{FF2B5EF4-FFF2-40B4-BE49-F238E27FC236}">
                <a16:creationId xmlns:a16="http://schemas.microsoft.com/office/drawing/2014/main" id="{5414F253-3712-C069-2F99-1E699851E4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408" y="4524042"/>
            <a:ext cx="2270120" cy="1059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018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DA2068-0F1D-28D0-7478-1DFA7C8ACA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8" name="Image 7">
            <a:extLst>
              <a:ext uri="{FF2B5EF4-FFF2-40B4-BE49-F238E27FC236}">
                <a16:creationId xmlns:a16="http://schemas.microsoft.com/office/drawing/2014/main" id="{EDCA595C-0E73-FFE5-8991-5B61F43D7A45}"/>
              </a:ext>
            </a:extLst>
          </p:cNvPr>
          <p:cNvPicPr>
            <a:picLocks noGrp="1" noRot="1" noChangeAspec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11" name="ZoneTexte 10">
            <a:extLst>
              <a:ext uri="{FF2B5EF4-FFF2-40B4-BE49-F238E27FC236}">
                <a16:creationId xmlns:a16="http://schemas.microsoft.com/office/drawing/2014/main" id="{1A9BF10C-A766-BABA-F16C-F66B1C8BB37B}"/>
              </a:ext>
            </a:extLst>
          </p:cNvPr>
          <p:cNvSpPr txBox="1"/>
          <p:nvPr/>
        </p:nvSpPr>
        <p:spPr>
          <a:xfrm>
            <a:off x="711008" y="940805"/>
            <a:ext cx="6339765" cy="369332"/>
          </a:xfrm>
          <a:prstGeom prst="rect">
            <a:avLst/>
          </a:prstGeom>
          <a:noFill/>
        </p:spPr>
        <p:txBody>
          <a:bodyPr wrap="square" rtlCol="0">
            <a:spAutoFit/>
          </a:bodyPr>
          <a:lstStyle/>
          <a:p>
            <a:r>
              <a:rPr lang="fr-FR" b="1" dirty="0">
                <a:solidFill>
                  <a:srgbClr val="0F9FA3"/>
                </a:solidFill>
                <a:latin typeface="Montserrat" panose="00000500000000000000" pitchFamily="2" charset="0"/>
              </a:rPr>
              <a:t>NUMÉRIQUE AU TRAVAIL : droits et obligations</a:t>
            </a:r>
          </a:p>
        </p:txBody>
      </p:sp>
      <p:sp>
        <p:nvSpPr>
          <p:cNvPr id="14" name="ZoneTexte 13">
            <a:extLst>
              <a:ext uri="{FF2B5EF4-FFF2-40B4-BE49-F238E27FC236}">
                <a16:creationId xmlns:a16="http://schemas.microsoft.com/office/drawing/2014/main" id="{022DBDBC-4278-9B30-4652-30C7346CFB21}"/>
              </a:ext>
            </a:extLst>
          </p:cNvPr>
          <p:cNvSpPr txBox="1"/>
          <p:nvPr/>
        </p:nvSpPr>
        <p:spPr>
          <a:xfrm>
            <a:off x="2923989" y="2357620"/>
            <a:ext cx="3127489" cy="400110"/>
          </a:xfrm>
          <a:prstGeom prst="rect">
            <a:avLst/>
          </a:prstGeom>
          <a:noFill/>
        </p:spPr>
        <p:txBody>
          <a:bodyPr wrap="square" rtlCol="0">
            <a:spAutoFit/>
          </a:bodyPr>
          <a:lstStyle/>
          <a:p>
            <a:r>
              <a:rPr lang="fr-FR" sz="2000" b="1" dirty="0">
                <a:solidFill>
                  <a:srgbClr val="0F9FA3"/>
                </a:solidFill>
                <a:latin typeface="Montserrat" panose="00000500000000000000" pitchFamily="2" charset="0"/>
              </a:rPr>
              <a:t>INTRODUCTION</a:t>
            </a:r>
          </a:p>
        </p:txBody>
      </p:sp>
      <p:sp>
        <p:nvSpPr>
          <p:cNvPr id="15" name="ZoneTexte 14">
            <a:extLst>
              <a:ext uri="{FF2B5EF4-FFF2-40B4-BE49-F238E27FC236}">
                <a16:creationId xmlns:a16="http://schemas.microsoft.com/office/drawing/2014/main" id="{C93A290A-9AA9-DB4C-D363-102464753BA3}"/>
              </a:ext>
            </a:extLst>
          </p:cNvPr>
          <p:cNvSpPr txBox="1"/>
          <p:nvPr/>
        </p:nvSpPr>
        <p:spPr>
          <a:xfrm>
            <a:off x="2238403" y="2265287"/>
            <a:ext cx="658831" cy="584775"/>
          </a:xfrm>
          <a:prstGeom prst="rect">
            <a:avLst/>
          </a:prstGeom>
          <a:noFill/>
        </p:spPr>
        <p:txBody>
          <a:bodyPr wrap="square" rtlCol="0">
            <a:spAutoFit/>
          </a:bodyPr>
          <a:lstStyle/>
          <a:p>
            <a:r>
              <a:rPr lang="fr-FR" sz="3200" b="1" i="1" dirty="0">
                <a:solidFill>
                  <a:srgbClr val="0F9FA3"/>
                </a:solidFill>
                <a:latin typeface="Montserrat" panose="00000500000000000000" pitchFamily="2" charset="0"/>
              </a:rPr>
              <a:t>01</a:t>
            </a:r>
          </a:p>
        </p:txBody>
      </p:sp>
      <p:sp>
        <p:nvSpPr>
          <p:cNvPr id="18" name="ZoneTexte 17">
            <a:extLst>
              <a:ext uri="{FF2B5EF4-FFF2-40B4-BE49-F238E27FC236}">
                <a16:creationId xmlns:a16="http://schemas.microsoft.com/office/drawing/2014/main" id="{8D07DFFB-FF9A-1A64-3CF5-6BB176A8733B}"/>
              </a:ext>
            </a:extLst>
          </p:cNvPr>
          <p:cNvSpPr txBox="1"/>
          <p:nvPr/>
        </p:nvSpPr>
        <p:spPr>
          <a:xfrm>
            <a:off x="7050773" y="2357620"/>
            <a:ext cx="3127489" cy="400110"/>
          </a:xfrm>
          <a:prstGeom prst="rect">
            <a:avLst/>
          </a:prstGeom>
          <a:noFill/>
        </p:spPr>
        <p:txBody>
          <a:bodyPr wrap="square" rtlCol="0">
            <a:spAutoFit/>
          </a:bodyPr>
          <a:lstStyle/>
          <a:p>
            <a:r>
              <a:rPr lang="fr-FR" sz="2000" b="1" dirty="0">
                <a:solidFill>
                  <a:srgbClr val="0F9FA3"/>
                </a:solidFill>
                <a:latin typeface="Montserrat" panose="00000500000000000000" pitchFamily="2" charset="0"/>
              </a:rPr>
              <a:t>INTERVENTIONS</a:t>
            </a:r>
          </a:p>
        </p:txBody>
      </p:sp>
      <p:pic>
        <p:nvPicPr>
          <p:cNvPr id="27" name="Image 26">
            <a:extLst>
              <a:ext uri="{FF2B5EF4-FFF2-40B4-BE49-F238E27FC236}">
                <a16:creationId xmlns:a16="http://schemas.microsoft.com/office/drawing/2014/main" id="{6A0B8BF8-3B21-286E-C5AE-F101D3461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1048" y="2206489"/>
            <a:ext cx="1719743" cy="271485"/>
          </a:xfrm>
          <a:prstGeom prst="rect">
            <a:avLst/>
          </a:prstGeom>
        </p:spPr>
      </p:pic>
      <p:pic>
        <p:nvPicPr>
          <p:cNvPr id="28" name="Image 27">
            <a:extLst>
              <a:ext uri="{FF2B5EF4-FFF2-40B4-BE49-F238E27FC236}">
                <a16:creationId xmlns:a16="http://schemas.microsoft.com/office/drawing/2014/main" id="{D9D2C318-B5F7-14FA-2F2F-23BE2F2DE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572" y="2239924"/>
            <a:ext cx="1719743" cy="271485"/>
          </a:xfrm>
          <a:prstGeom prst="rect">
            <a:avLst/>
          </a:prstGeom>
        </p:spPr>
      </p:pic>
      <p:sp>
        <p:nvSpPr>
          <p:cNvPr id="32" name="ZoneTexte 31">
            <a:extLst>
              <a:ext uri="{FF2B5EF4-FFF2-40B4-BE49-F238E27FC236}">
                <a16:creationId xmlns:a16="http://schemas.microsoft.com/office/drawing/2014/main" id="{158606D3-B551-B6F1-135D-D819D5795897}"/>
              </a:ext>
            </a:extLst>
          </p:cNvPr>
          <p:cNvSpPr txBox="1"/>
          <p:nvPr/>
        </p:nvSpPr>
        <p:spPr>
          <a:xfrm>
            <a:off x="6365187" y="2265286"/>
            <a:ext cx="734257" cy="584775"/>
          </a:xfrm>
          <a:prstGeom prst="rect">
            <a:avLst/>
          </a:prstGeom>
          <a:noFill/>
        </p:spPr>
        <p:txBody>
          <a:bodyPr wrap="square" rtlCol="0">
            <a:spAutoFit/>
          </a:bodyPr>
          <a:lstStyle/>
          <a:p>
            <a:r>
              <a:rPr lang="fr-FR" sz="3200" b="1" i="1" dirty="0">
                <a:solidFill>
                  <a:srgbClr val="0F9FA3"/>
                </a:solidFill>
                <a:latin typeface="Montserrat" panose="00000500000000000000" pitchFamily="2" charset="0"/>
              </a:rPr>
              <a:t>02</a:t>
            </a:r>
          </a:p>
        </p:txBody>
      </p:sp>
      <p:pic>
        <p:nvPicPr>
          <p:cNvPr id="2" name="Image 1">
            <a:extLst>
              <a:ext uri="{FF2B5EF4-FFF2-40B4-BE49-F238E27FC236}">
                <a16:creationId xmlns:a16="http://schemas.microsoft.com/office/drawing/2014/main" id="{E077DE85-504A-680F-C145-A377B97A7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362" y="3450101"/>
            <a:ext cx="1719743" cy="271485"/>
          </a:xfrm>
          <a:prstGeom prst="rect">
            <a:avLst/>
          </a:prstGeom>
        </p:spPr>
      </p:pic>
      <p:sp>
        <p:nvSpPr>
          <p:cNvPr id="4" name="ZoneTexte 3">
            <a:extLst>
              <a:ext uri="{FF2B5EF4-FFF2-40B4-BE49-F238E27FC236}">
                <a16:creationId xmlns:a16="http://schemas.microsoft.com/office/drawing/2014/main" id="{6A7A65A1-B39D-DC20-7FCF-49DCB081FEB6}"/>
              </a:ext>
            </a:extLst>
          </p:cNvPr>
          <p:cNvSpPr txBox="1"/>
          <p:nvPr/>
        </p:nvSpPr>
        <p:spPr>
          <a:xfrm>
            <a:off x="2162976" y="3505165"/>
            <a:ext cx="734257" cy="584775"/>
          </a:xfrm>
          <a:prstGeom prst="rect">
            <a:avLst/>
          </a:prstGeom>
          <a:noFill/>
        </p:spPr>
        <p:txBody>
          <a:bodyPr wrap="square" rtlCol="0">
            <a:spAutoFit/>
          </a:bodyPr>
          <a:lstStyle/>
          <a:p>
            <a:r>
              <a:rPr lang="fr-FR" sz="3200" b="1" i="1" dirty="0">
                <a:solidFill>
                  <a:srgbClr val="0F9FA3"/>
                </a:solidFill>
                <a:latin typeface="Montserrat" panose="00000500000000000000" pitchFamily="2" charset="0"/>
              </a:rPr>
              <a:t>03</a:t>
            </a:r>
          </a:p>
        </p:txBody>
      </p:sp>
      <p:sp>
        <p:nvSpPr>
          <p:cNvPr id="5" name="ZoneTexte 4">
            <a:extLst>
              <a:ext uri="{FF2B5EF4-FFF2-40B4-BE49-F238E27FC236}">
                <a16:creationId xmlns:a16="http://schemas.microsoft.com/office/drawing/2014/main" id="{4E5908B2-9648-418C-0673-C4C167B4860C}"/>
              </a:ext>
            </a:extLst>
          </p:cNvPr>
          <p:cNvSpPr txBox="1"/>
          <p:nvPr/>
        </p:nvSpPr>
        <p:spPr>
          <a:xfrm>
            <a:off x="2897233" y="3597497"/>
            <a:ext cx="3127489" cy="400110"/>
          </a:xfrm>
          <a:prstGeom prst="rect">
            <a:avLst/>
          </a:prstGeom>
          <a:noFill/>
        </p:spPr>
        <p:txBody>
          <a:bodyPr wrap="square" rtlCol="0">
            <a:spAutoFit/>
          </a:bodyPr>
          <a:lstStyle/>
          <a:p>
            <a:r>
              <a:rPr lang="fr-FR" sz="2000" b="1" dirty="0">
                <a:solidFill>
                  <a:srgbClr val="0F9FA3"/>
                </a:solidFill>
                <a:latin typeface="Montserrat" panose="00000500000000000000" pitchFamily="2" charset="0"/>
              </a:rPr>
              <a:t>CONCLUSION</a:t>
            </a:r>
          </a:p>
        </p:txBody>
      </p:sp>
    </p:spTree>
    <p:extLst>
      <p:ext uri="{BB962C8B-B14F-4D97-AF65-F5344CB8AC3E}">
        <p14:creationId xmlns:p14="http://schemas.microsoft.com/office/powerpoint/2010/main" val="222810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DA2068-0F1D-28D0-7478-1DFA7C8ACA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8" name="Image 7">
            <a:extLst>
              <a:ext uri="{FF2B5EF4-FFF2-40B4-BE49-F238E27FC236}">
                <a16:creationId xmlns:a16="http://schemas.microsoft.com/office/drawing/2014/main" id="{EDCA595C-0E73-FFE5-8991-5B61F43D7A45}"/>
              </a:ext>
            </a:extLst>
          </p:cNvPr>
          <p:cNvPicPr>
            <a:picLocks noGrp="1" noRot="1" noChangeAspec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9" name="ZoneTexte 8">
            <a:extLst>
              <a:ext uri="{FF2B5EF4-FFF2-40B4-BE49-F238E27FC236}">
                <a16:creationId xmlns:a16="http://schemas.microsoft.com/office/drawing/2014/main" id="{A0070345-A1F0-86E3-5028-ED7F46BB7A57}"/>
              </a:ext>
            </a:extLst>
          </p:cNvPr>
          <p:cNvSpPr txBox="1"/>
          <p:nvPr/>
        </p:nvSpPr>
        <p:spPr>
          <a:xfrm>
            <a:off x="545286" y="929774"/>
            <a:ext cx="3795806" cy="5034648"/>
          </a:xfrm>
          <a:prstGeom prst="rect">
            <a:avLst/>
          </a:prstGeom>
          <a:noFill/>
        </p:spPr>
        <p:txBody>
          <a:bodyPr wrap="square" rtlCol="0">
            <a:spAutoFit/>
          </a:bodyPr>
          <a:lstStyle/>
          <a:p>
            <a:pPr algn="just">
              <a:lnSpc>
                <a:spcPct val="107000"/>
              </a:lnSpc>
              <a:spcAft>
                <a:spcPts val="800"/>
              </a:spcAft>
            </a:pPr>
            <a:r>
              <a:rPr lang="fr-FR" sz="1450" dirty="0">
                <a:effectLst/>
                <a:latin typeface="Montserrat" panose="00000500000000000000" pitchFamily="2" charset="0"/>
                <a:ea typeface="Calibri" panose="020F0502020204030204" pitchFamily="34" charset="0"/>
                <a:cs typeface="Times New Roman" panose="02020603050405020304" pitchFamily="18" charset="0"/>
              </a:rPr>
              <a:t>Ces dernières années, le numérique s’est largement développé et a pris une place prépondérante dans le travail entrainant des améliorations mais également des effets pervers sur les travailleurs, salariés et entrepreneurs employeurs.</a:t>
            </a:r>
          </a:p>
          <a:p>
            <a:pPr algn="just">
              <a:lnSpc>
                <a:spcPct val="107000"/>
              </a:lnSpc>
              <a:spcAft>
                <a:spcPts val="800"/>
              </a:spcAft>
            </a:pPr>
            <a:r>
              <a:rPr lang="fr-FR" sz="1450" dirty="0">
                <a:effectLst/>
                <a:latin typeface="Montserrat" panose="00000500000000000000" pitchFamily="2" charset="0"/>
                <a:ea typeface="Calibri" panose="020F0502020204030204" pitchFamily="34" charset="0"/>
                <a:cs typeface="Times New Roman" panose="02020603050405020304" pitchFamily="18" charset="0"/>
              </a:rPr>
              <a:t>Les modes de travail se sont diversifiés, mêlant différentes formes voire lieux (télétravail, nomadisme, coworking), et l’utilisation de différents outils connectés (téléphones portables, ordinateur portable, tablette etc.).</a:t>
            </a:r>
          </a:p>
          <a:p>
            <a:pPr algn="just">
              <a:lnSpc>
                <a:spcPct val="107000"/>
              </a:lnSpc>
              <a:spcAft>
                <a:spcPts val="800"/>
              </a:spcAft>
            </a:pPr>
            <a:r>
              <a:rPr lang="fr-FR" sz="1450" dirty="0">
                <a:effectLst/>
                <a:latin typeface="Montserrat" panose="00000500000000000000" pitchFamily="2" charset="0"/>
                <a:ea typeface="Calibri" panose="020F0502020204030204" pitchFamily="34" charset="0"/>
                <a:cs typeface="Times New Roman" panose="02020603050405020304" pitchFamily="18" charset="0"/>
              </a:rPr>
              <a:t>Ces évolutions nécessitent une vigilance accrue de tout travailleur sur ses données personnelles et sa qualité de vie (équilibre vies professionnelle et personnelle), vigilance encore plus accrue pour les employeurs, en termes d’obligations.</a:t>
            </a:r>
            <a:endParaRPr lang="fr-FR" sz="1450" dirty="0">
              <a:latin typeface="Montserrat" panose="00000500000000000000" pitchFamily="2" charset="0"/>
            </a:endParaRPr>
          </a:p>
        </p:txBody>
      </p:sp>
      <p:sp>
        <p:nvSpPr>
          <p:cNvPr id="11" name="ZoneTexte 10">
            <a:extLst>
              <a:ext uri="{FF2B5EF4-FFF2-40B4-BE49-F238E27FC236}">
                <a16:creationId xmlns:a16="http://schemas.microsoft.com/office/drawing/2014/main" id="{1A9BF10C-A766-BABA-F16C-F66B1C8BB37B}"/>
              </a:ext>
            </a:extLst>
          </p:cNvPr>
          <p:cNvSpPr txBox="1"/>
          <p:nvPr/>
        </p:nvSpPr>
        <p:spPr>
          <a:xfrm>
            <a:off x="545286" y="195948"/>
            <a:ext cx="5654179" cy="584775"/>
          </a:xfrm>
          <a:prstGeom prst="rect">
            <a:avLst/>
          </a:prstGeom>
          <a:noFill/>
        </p:spPr>
        <p:txBody>
          <a:bodyPr wrap="square" rtlCol="0">
            <a:spAutoFit/>
          </a:bodyPr>
          <a:lstStyle/>
          <a:p>
            <a:r>
              <a:rPr lang="fr-FR" sz="3200" b="1" dirty="0">
                <a:solidFill>
                  <a:srgbClr val="0F9FA3"/>
                </a:solidFill>
                <a:latin typeface="Montserrat" panose="00000500000000000000" pitchFamily="2" charset="0"/>
              </a:rPr>
              <a:t>INTRODUCTION</a:t>
            </a:r>
          </a:p>
        </p:txBody>
      </p:sp>
      <p:sp>
        <p:nvSpPr>
          <p:cNvPr id="33" name="Rectangle 32">
            <a:extLst>
              <a:ext uri="{FF2B5EF4-FFF2-40B4-BE49-F238E27FC236}">
                <a16:creationId xmlns:a16="http://schemas.microsoft.com/office/drawing/2014/main" id="{A73C32EF-8B16-BBE6-07D9-DA3BAAA366A2}"/>
              </a:ext>
            </a:extLst>
          </p:cNvPr>
          <p:cNvSpPr/>
          <p:nvPr/>
        </p:nvSpPr>
        <p:spPr>
          <a:xfrm>
            <a:off x="8744915" y="3536770"/>
            <a:ext cx="2158335" cy="1913561"/>
          </a:xfrm>
          <a:prstGeom prst="rect">
            <a:avLst/>
          </a:prstGeom>
          <a:solidFill>
            <a:schemeClr val="bg1"/>
          </a:solidFill>
          <a:ln w="57150">
            <a:solidFill>
              <a:srgbClr val="0F9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CF09C1D2-41D5-90A3-62DC-0E52A7296825}"/>
              </a:ext>
            </a:extLst>
          </p:cNvPr>
          <p:cNvSpPr/>
          <p:nvPr/>
        </p:nvSpPr>
        <p:spPr>
          <a:xfrm>
            <a:off x="8744915" y="1197715"/>
            <a:ext cx="2158335" cy="1913561"/>
          </a:xfrm>
          <a:prstGeom prst="rect">
            <a:avLst/>
          </a:prstGeom>
          <a:solidFill>
            <a:schemeClr val="bg1"/>
          </a:solidFill>
          <a:ln w="57150">
            <a:solidFill>
              <a:srgbClr val="0F9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827A97E4-30A3-D609-462E-78C9958BC0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61157" y="3630625"/>
            <a:ext cx="1725850" cy="1725850"/>
          </a:xfrm>
          <a:prstGeom prst="rect">
            <a:avLst/>
          </a:prstGeom>
          <a:noFill/>
          <a:ln>
            <a:noFill/>
          </a:ln>
        </p:spPr>
      </p:pic>
      <p:pic>
        <p:nvPicPr>
          <p:cNvPr id="12" name="Image 11">
            <a:extLst>
              <a:ext uri="{FF2B5EF4-FFF2-40B4-BE49-F238E27FC236}">
                <a16:creationId xmlns:a16="http://schemas.microsoft.com/office/drawing/2014/main" id="{72A95F3E-2449-9C2B-D98E-7526A01FCB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41396" y="1305900"/>
            <a:ext cx="1697190" cy="1697190"/>
          </a:xfrm>
          <a:prstGeom prst="rect">
            <a:avLst/>
          </a:prstGeom>
          <a:noFill/>
          <a:ln>
            <a:noFill/>
          </a:ln>
        </p:spPr>
      </p:pic>
      <p:sp>
        <p:nvSpPr>
          <p:cNvPr id="3" name="ZoneTexte 2">
            <a:extLst>
              <a:ext uri="{FF2B5EF4-FFF2-40B4-BE49-F238E27FC236}">
                <a16:creationId xmlns:a16="http://schemas.microsoft.com/office/drawing/2014/main" id="{9296CEC4-4A55-0C1B-C2BA-9295AB720BDC}"/>
              </a:ext>
            </a:extLst>
          </p:cNvPr>
          <p:cNvSpPr txBox="1"/>
          <p:nvPr/>
        </p:nvSpPr>
        <p:spPr>
          <a:xfrm>
            <a:off x="4557334" y="929775"/>
            <a:ext cx="3598375" cy="5213991"/>
          </a:xfrm>
          <a:prstGeom prst="rect">
            <a:avLst/>
          </a:prstGeom>
          <a:noFill/>
        </p:spPr>
        <p:txBody>
          <a:bodyPr wrap="square" rtlCol="0">
            <a:spAutoFit/>
          </a:bodyPr>
          <a:lstStyle/>
          <a:p>
            <a:pPr algn="just">
              <a:lnSpc>
                <a:spcPct val="107000"/>
              </a:lnSpc>
              <a:spcAft>
                <a:spcPts val="800"/>
              </a:spcAft>
            </a:pPr>
            <a:r>
              <a:rPr lang="fr-FR" sz="1450" dirty="0">
                <a:effectLst/>
                <a:latin typeface="Montserrat" panose="00000500000000000000" pitchFamily="2" charset="0"/>
                <a:ea typeface="Calibri" panose="020F0502020204030204" pitchFamily="34" charset="0"/>
                <a:cs typeface="Times New Roman" panose="02020603050405020304" pitchFamily="18" charset="0"/>
              </a:rPr>
              <a:t>Afin de maintenir un équilibre vie professionnelle / vie privée et favoriser le bien-être au travail, il existe divers moyens mais également des obligations juridiques à la charge de l’employeur, lequel doit veiller à la santé et la sécurité de ses salariés.</a:t>
            </a:r>
          </a:p>
          <a:p>
            <a:pPr>
              <a:lnSpc>
                <a:spcPct val="107000"/>
              </a:lnSpc>
              <a:spcAft>
                <a:spcPts val="800"/>
              </a:spcAft>
            </a:pPr>
            <a:r>
              <a:rPr lang="fr-FR" sz="1450" dirty="0">
                <a:effectLst/>
                <a:latin typeface="Montserrat" panose="00000500000000000000" pitchFamily="2" charset="0"/>
                <a:ea typeface="Calibri" panose="020F0502020204030204" pitchFamily="34" charset="0"/>
                <a:cs typeface="Times New Roman" panose="02020603050405020304" pitchFamily="18" charset="0"/>
              </a:rPr>
              <a:t>Dans cette thématique « </a:t>
            </a:r>
            <a:r>
              <a:rPr lang="fr-FR" sz="1450" i="1" dirty="0">
                <a:effectLst/>
                <a:latin typeface="Montserrat" panose="00000500000000000000" pitchFamily="2" charset="0"/>
                <a:ea typeface="Calibri" panose="020F0502020204030204" pitchFamily="34" charset="0"/>
                <a:cs typeface="Times New Roman" panose="02020603050405020304" pitchFamily="18" charset="0"/>
              </a:rPr>
              <a:t>Numérique au travail : droits et obligations </a:t>
            </a:r>
            <a:r>
              <a:rPr lang="fr-FR" sz="1450" dirty="0">
                <a:effectLst/>
                <a:latin typeface="Montserrat" panose="00000500000000000000" pitchFamily="2" charset="0"/>
                <a:ea typeface="Calibri" panose="020F0502020204030204" pitchFamily="34" charset="0"/>
                <a:cs typeface="Times New Roman" panose="02020603050405020304" pitchFamily="18" charset="0"/>
              </a:rPr>
              <a:t>», il a été fait le choix de faire un focus sur les thématiques suivantes :</a:t>
            </a:r>
          </a:p>
          <a:p>
            <a:pPr marL="342900" lvl="0" indent="-342900" algn="just">
              <a:lnSpc>
                <a:spcPct val="107000"/>
              </a:lnSpc>
              <a:buFont typeface="Arial" panose="020B0604020202020204" pitchFamily="34" charset="0"/>
              <a:buChar char="•"/>
            </a:pPr>
            <a:r>
              <a:rPr lang="fr-FR" sz="1450" dirty="0">
                <a:effectLst/>
                <a:latin typeface="Montserrat" panose="00000500000000000000" pitchFamily="2" charset="0"/>
                <a:ea typeface="Calibri" panose="020F0502020204030204" pitchFamily="34" charset="0"/>
                <a:cs typeface="Times New Roman" panose="02020603050405020304" pitchFamily="18" charset="0"/>
              </a:rPr>
              <a:t>La gestion des données « </a:t>
            </a:r>
            <a:r>
              <a:rPr lang="fr-FR" sz="1450" i="1" dirty="0">
                <a:effectLst/>
                <a:latin typeface="Montserrat" panose="00000500000000000000" pitchFamily="2" charset="0"/>
                <a:ea typeface="Calibri" panose="020F0502020204030204" pitchFamily="34" charset="0"/>
                <a:cs typeface="Times New Roman" panose="02020603050405020304" pitchFamily="18" charset="0"/>
              </a:rPr>
              <a:t>individuelles</a:t>
            </a:r>
            <a:r>
              <a:rPr lang="fr-FR" sz="1450" dirty="0">
                <a:effectLst/>
                <a:latin typeface="Montserrat" panose="00000500000000000000" pitchFamily="2" charset="0"/>
                <a:ea typeface="Calibri" panose="020F0502020204030204" pitchFamily="34" charset="0"/>
                <a:cs typeface="Times New Roman" panose="02020603050405020304" pitchFamily="18" charset="0"/>
              </a:rPr>
              <a:t> » du salarié, notamment les règles applicables lors du recrutement et lors de la rupture du contrat ;</a:t>
            </a:r>
          </a:p>
          <a:p>
            <a:pPr marL="342900" lvl="0" indent="-342900">
              <a:lnSpc>
                <a:spcPct val="107000"/>
              </a:lnSpc>
              <a:buFont typeface="Arial" panose="020B0604020202020204" pitchFamily="34" charset="0"/>
              <a:buChar char="•"/>
            </a:pPr>
            <a:r>
              <a:rPr lang="fr-FR" sz="1450" dirty="0">
                <a:effectLst/>
                <a:latin typeface="Montserrat" panose="00000500000000000000" pitchFamily="2" charset="0"/>
                <a:ea typeface="Calibri" panose="020F0502020204030204" pitchFamily="34" charset="0"/>
                <a:cs typeface="Times New Roman" panose="02020603050405020304" pitchFamily="18" charset="0"/>
              </a:rPr>
              <a:t>Le télétravail ;</a:t>
            </a:r>
          </a:p>
          <a:p>
            <a:pPr marL="342900" lvl="0" indent="-342900">
              <a:lnSpc>
                <a:spcPct val="107000"/>
              </a:lnSpc>
              <a:spcAft>
                <a:spcPts val="800"/>
              </a:spcAft>
              <a:buFont typeface="Arial" panose="020B0604020202020204" pitchFamily="34" charset="0"/>
              <a:buChar char="•"/>
            </a:pPr>
            <a:r>
              <a:rPr lang="fr-FR" sz="1450" dirty="0">
                <a:effectLst/>
                <a:latin typeface="Montserrat" panose="00000500000000000000" pitchFamily="2" charset="0"/>
                <a:ea typeface="Calibri" panose="020F0502020204030204" pitchFamily="34" charset="0"/>
                <a:cs typeface="Times New Roman" panose="02020603050405020304" pitchFamily="18" charset="0"/>
              </a:rPr>
              <a:t>Le droit à la déconnexion ;</a:t>
            </a:r>
          </a:p>
          <a:p>
            <a:endParaRPr lang="fr-FR" dirty="0"/>
          </a:p>
        </p:txBody>
      </p:sp>
      <p:cxnSp>
        <p:nvCxnSpPr>
          <p:cNvPr id="5" name="Connecteur droit 4">
            <a:extLst>
              <a:ext uri="{FF2B5EF4-FFF2-40B4-BE49-F238E27FC236}">
                <a16:creationId xmlns:a16="http://schemas.microsoft.com/office/drawing/2014/main" id="{25287FD5-4DB8-235A-F00F-8C414EA090D6}"/>
              </a:ext>
            </a:extLst>
          </p:cNvPr>
          <p:cNvCxnSpPr/>
          <p:nvPr/>
        </p:nvCxnSpPr>
        <p:spPr>
          <a:xfrm>
            <a:off x="4424218" y="929774"/>
            <a:ext cx="0" cy="4907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364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05BF38A-D360-B0DF-015E-C432ACD01C75}"/>
              </a:ext>
            </a:extLst>
          </p:cNvPr>
          <p:cNvPicPr>
            <a:picLocks noGrp="1" noRot="1" noMove="1" noResize="1" noEditPoints="1" noAdjustHandles="1" noChangeArrowheads="1" noChangeShapeType="1" noCrop="1"/>
          </p:cNvPicPr>
          <p:nvPr/>
        </p:nvPicPr>
        <p:blipFill>
          <a:blip r:embed="rId2">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2" name="ZoneTexte 1">
            <a:extLst>
              <a:ext uri="{FF2B5EF4-FFF2-40B4-BE49-F238E27FC236}">
                <a16:creationId xmlns:a16="http://schemas.microsoft.com/office/drawing/2014/main" id="{C1BABAA6-E534-FA9C-27CB-116857ED2227}"/>
              </a:ext>
            </a:extLst>
          </p:cNvPr>
          <p:cNvSpPr txBox="1"/>
          <p:nvPr/>
        </p:nvSpPr>
        <p:spPr>
          <a:xfrm>
            <a:off x="6329468" y="2721114"/>
            <a:ext cx="4756905" cy="707886"/>
          </a:xfrm>
          <a:prstGeom prst="rect">
            <a:avLst/>
          </a:prstGeom>
          <a:noFill/>
        </p:spPr>
        <p:txBody>
          <a:bodyPr wrap="square" rtlCol="0">
            <a:spAutoFit/>
          </a:bodyPr>
          <a:lstStyle/>
          <a:p>
            <a:r>
              <a:rPr lang="fr-FR" sz="4000" b="1" dirty="0">
                <a:solidFill>
                  <a:srgbClr val="0F9FA3"/>
                </a:solidFill>
                <a:latin typeface="Montserrat" panose="00000500000000000000" pitchFamily="2" charset="0"/>
              </a:rPr>
              <a:t>INTERVENTION</a:t>
            </a:r>
          </a:p>
        </p:txBody>
      </p:sp>
      <p:sp>
        <p:nvSpPr>
          <p:cNvPr id="4" name="ZoneTexte 3">
            <a:extLst>
              <a:ext uri="{FF2B5EF4-FFF2-40B4-BE49-F238E27FC236}">
                <a16:creationId xmlns:a16="http://schemas.microsoft.com/office/drawing/2014/main" id="{5C47CE0E-87F1-E25E-F78B-76D56AC2AFD0}"/>
              </a:ext>
            </a:extLst>
          </p:cNvPr>
          <p:cNvSpPr txBox="1"/>
          <p:nvPr/>
        </p:nvSpPr>
        <p:spPr>
          <a:xfrm>
            <a:off x="6329468" y="3367042"/>
            <a:ext cx="4838541" cy="677108"/>
          </a:xfrm>
          <a:prstGeom prst="rect">
            <a:avLst/>
          </a:prstGeom>
          <a:noFill/>
        </p:spPr>
        <p:txBody>
          <a:bodyPr wrap="square" rtlCol="0">
            <a:spAutoFit/>
          </a:bodyPr>
          <a:lstStyle/>
          <a:p>
            <a:r>
              <a:rPr lang="fr-FR" sz="2400" dirty="0">
                <a:latin typeface="Montserrat" panose="00000500000000000000" pitchFamily="2" charset="0"/>
              </a:rPr>
              <a:t>Maître Julie GRINGORE</a:t>
            </a:r>
          </a:p>
          <a:p>
            <a:r>
              <a:rPr lang="fr-FR" sz="1400" i="1" dirty="0">
                <a:latin typeface="Montserrat" panose="00000500000000000000" pitchFamily="2" charset="0"/>
              </a:rPr>
              <a:t>Avocate en droit de la propriété intellectuelle </a:t>
            </a:r>
          </a:p>
        </p:txBody>
      </p:sp>
      <p:pic>
        <p:nvPicPr>
          <p:cNvPr id="8" name="Image 7">
            <a:extLst>
              <a:ext uri="{FF2B5EF4-FFF2-40B4-BE49-F238E27FC236}">
                <a16:creationId xmlns:a16="http://schemas.microsoft.com/office/drawing/2014/main" id="{084F8754-9F56-C8C1-1578-C486A5A13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407" y="2489125"/>
            <a:ext cx="2939107" cy="463978"/>
          </a:xfrm>
          <a:prstGeom prst="rect">
            <a:avLst/>
          </a:prstGeom>
        </p:spPr>
      </p:pic>
      <p:pic>
        <p:nvPicPr>
          <p:cNvPr id="6" name="Image 5">
            <a:extLst>
              <a:ext uri="{FF2B5EF4-FFF2-40B4-BE49-F238E27FC236}">
                <a16:creationId xmlns:a16="http://schemas.microsoft.com/office/drawing/2014/main" id="{18502F60-5BBB-7AE0-520A-1654060198F6}"/>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r="66632"/>
          <a:stretch/>
        </p:blipFill>
        <p:spPr>
          <a:xfrm>
            <a:off x="1354" y="0"/>
            <a:ext cx="4067307" cy="6858000"/>
          </a:xfrm>
          <a:prstGeom prst="rect">
            <a:avLst/>
          </a:prstGeom>
        </p:spPr>
      </p:pic>
    </p:spTree>
    <p:extLst>
      <p:ext uri="{BB962C8B-B14F-4D97-AF65-F5344CB8AC3E}">
        <p14:creationId xmlns:p14="http://schemas.microsoft.com/office/powerpoint/2010/main" val="420476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DA2068-0F1D-28D0-7478-1DFA7C8ACA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8" name="Image 7">
            <a:extLst>
              <a:ext uri="{FF2B5EF4-FFF2-40B4-BE49-F238E27FC236}">
                <a16:creationId xmlns:a16="http://schemas.microsoft.com/office/drawing/2014/main" id="{EDCA595C-0E73-FFE5-8991-5B61F43D7A45}"/>
              </a:ext>
            </a:extLst>
          </p:cNvPr>
          <p:cNvPicPr>
            <a:picLocks noGrp="1" noRot="1" noChangeAspec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9" name="ZoneTexte 8">
            <a:extLst>
              <a:ext uri="{FF2B5EF4-FFF2-40B4-BE49-F238E27FC236}">
                <a16:creationId xmlns:a16="http://schemas.microsoft.com/office/drawing/2014/main" id="{A0070345-A1F0-86E3-5028-ED7F46BB7A57}"/>
              </a:ext>
            </a:extLst>
          </p:cNvPr>
          <p:cNvSpPr txBox="1"/>
          <p:nvPr/>
        </p:nvSpPr>
        <p:spPr>
          <a:xfrm>
            <a:off x="445479" y="1509627"/>
            <a:ext cx="6142653" cy="3524042"/>
          </a:xfrm>
          <a:prstGeom prst="rect">
            <a:avLst/>
          </a:prstGeom>
          <a:noFill/>
        </p:spPr>
        <p:txBody>
          <a:bodyPr wrap="square" rtlCol="0">
            <a:spAutoFit/>
          </a:bodyPr>
          <a:lstStyle/>
          <a:p>
            <a:r>
              <a:rPr lang="fr-FR" sz="1600" b="1" u="sng" dirty="0">
                <a:effectLst/>
                <a:latin typeface="Montserrat" panose="00000500000000000000" pitchFamily="2" charset="0"/>
                <a:ea typeface="Calibri" panose="020F0502020204030204" pitchFamily="34" charset="0"/>
                <a:cs typeface="Times New Roman" panose="02020603050405020304" pitchFamily="18" charset="0"/>
              </a:rPr>
              <a:t>I. Recrutement et données personnelles du salarié</a:t>
            </a: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endParaRPr lang="fr-FR" sz="1400" dirty="0">
              <a:latin typeface="Montserrat" panose="00000500000000000000" pitchFamily="2" charset="0"/>
            </a:endParaRPr>
          </a:p>
          <a:p>
            <a:pPr algn="just"/>
            <a:r>
              <a:rPr lang="fr-FR" sz="1600" i="1" u="sng" dirty="0">
                <a:effectLst/>
                <a:latin typeface="Montserrat" panose="00000500000000000000" pitchFamily="2" charset="0"/>
                <a:ea typeface="Calibri" panose="020F0502020204030204" pitchFamily="34" charset="0"/>
                <a:cs typeface="Times New Roman" panose="02020603050405020304" pitchFamily="18" charset="0"/>
              </a:rPr>
              <a:t>1. Quelles informations peuvent être utilisées ? Pour quoi faire ?</a:t>
            </a:r>
            <a:endParaRPr lang="fr-FR" sz="1600" i="1" dirty="0">
              <a:effectLst/>
              <a:latin typeface="Montserrat" panose="00000500000000000000" pitchFamily="2" charset="0"/>
              <a:ea typeface="Calibri" panose="020F0502020204030204" pitchFamily="34" charset="0"/>
              <a:cs typeface="Times New Roman" panose="02020603050405020304" pitchFamily="18" charset="0"/>
            </a:endParaRPr>
          </a:p>
          <a:p>
            <a:pPr algn="just"/>
            <a:r>
              <a:rPr lang="fr-FR" sz="1500" dirty="0">
                <a:effectLst/>
                <a:latin typeface="Montserrat" panose="00000500000000000000" pitchFamily="2" charset="0"/>
                <a:ea typeface="Calibri" panose="020F0502020204030204" pitchFamily="34" charset="0"/>
                <a:cs typeface="Times New Roman" panose="02020603050405020304" pitchFamily="18" charset="0"/>
              </a:rPr>
              <a:t> </a:t>
            </a:r>
          </a:p>
          <a:p>
            <a:pPr algn="just"/>
            <a:r>
              <a:rPr lang="fr-FR" sz="1600" dirty="0">
                <a:effectLst/>
                <a:latin typeface="Montserrat" panose="00000500000000000000" pitchFamily="2" charset="0"/>
                <a:ea typeface="Calibri" panose="020F0502020204030204" pitchFamily="34" charset="0"/>
                <a:cs typeface="Times New Roman" panose="02020603050405020304" pitchFamily="18" charset="0"/>
              </a:rPr>
              <a:t>Uniquement les informations qui permettent d’évaluer la capacité des candidats à occuper le poste proposé ou à mesurer leurs aptitudes professionnelles : diplômes et titres, connaissances et savoir-faire…</a:t>
            </a:r>
          </a:p>
          <a:p>
            <a:pPr algn="just"/>
            <a:r>
              <a:rPr lang="fr-FR" sz="1600" dirty="0">
                <a:effectLst/>
                <a:latin typeface="Montserrat" panose="00000500000000000000" pitchFamily="2" charset="0"/>
                <a:ea typeface="Calibri" panose="020F0502020204030204" pitchFamily="34" charset="0"/>
                <a:cs typeface="Times New Roman" panose="02020603050405020304" pitchFamily="18" charset="0"/>
              </a:rPr>
              <a:t> </a:t>
            </a:r>
          </a:p>
          <a:p>
            <a:pPr marL="803275" algn="just"/>
            <a:r>
              <a:rPr lang="fr-FR" sz="1600" dirty="0">
                <a:effectLst/>
                <a:latin typeface="Montserrat" panose="00000500000000000000" pitchFamily="2" charset="0"/>
                <a:ea typeface="Calibri" panose="020F0502020204030204" pitchFamily="34" charset="0"/>
                <a:cs typeface="Times New Roman" panose="02020603050405020304" pitchFamily="18" charset="0"/>
              </a:rPr>
              <a:t>Il est notamment interdit de demander à un candidat son numéro de sécurité sociale, des informations relatives aux membres de sa famille.</a:t>
            </a:r>
          </a:p>
          <a:p>
            <a:endParaRPr lang="fr-FR" dirty="0">
              <a:latin typeface="Montserrat" panose="00000500000000000000" pitchFamily="2" charset="0"/>
            </a:endParaRPr>
          </a:p>
        </p:txBody>
      </p:sp>
      <p:sp>
        <p:nvSpPr>
          <p:cNvPr id="11" name="ZoneTexte 10">
            <a:extLst>
              <a:ext uri="{FF2B5EF4-FFF2-40B4-BE49-F238E27FC236}">
                <a16:creationId xmlns:a16="http://schemas.microsoft.com/office/drawing/2014/main" id="{1A9BF10C-A766-BABA-F16C-F66B1C8BB37B}"/>
              </a:ext>
            </a:extLst>
          </p:cNvPr>
          <p:cNvSpPr txBox="1"/>
          <p:nvPr/>
        </p:nvSpPr>
        <p:spPr>
          <a:xfrm>
            <a:off x="472185" y="796794"/>
            <a:ext cx="6132720" cy="646331"/>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a:effectLst/>
                <a:latin typeface="Montserrat" panose="00000500000000000000" pitchFamily="2" charset="0"/>
                <a:ea typeface="Calibri" panose="020F0502020204030204" pitchFamily="34" charset="0"/>
                <a:cs typeface="Times New Roman" panose="02020603050405020304" pitchFamily="18" charset="0"/>
              </a:rPr>
              <a:t>Données personnelles et preuves numériques dans la relation de travail</a:t>
            </a:r>
            <a:endParaRPr lang="fr-FR"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A73C32EF-8B16-BBE6-07D9-DA3BAAA366A2}"/>
              </a:ext>
            </a:extLst>
          </p:cNvPr>
          <p:cNvSpPr/>
          <p:nvPr/>
        </p:nvSpPr>
        <p:spPr>
          <a:xfrm>
            <a:off x="7032255" y="1336431"/>
            <a:ext cx="4714267" cy="3174024"/>
          </a:xfrm>
          <a:prstGeom prst="rect">
            <a:avLst/>
          </a:prstGeom>
          <a:solidFill>
            <a:schemeClr val="bg1"/>
          </a:solidFill>
          <a:ln w="57150">
            <a:solidFill>
              <a:srgbClr val="0F9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descr="Vecteur gratuit un pirate informatique crée des logiciels conçus pour endommager un ordinateur, un serveur ou un réseau informatique. malware, virus informatique, concept de logiciel espion">
            <a:extLst>
              <a:ext uri="{FF2B5EF4-FFF2-40B4-BE49-F238E27FC236}">
                <a16:creationId xmlns:a16="http://schemas.microsoft.com/office/drawing/2014/main" id="{F750BCF2-4B7D-3AAF-F240-D2AB8F71EA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0689" y="1443125"/>
            <a:ext cx="4514785" cy="3006710"/>
          </a:xfrm>
          <a:prstGeom prst="rect">
            <a:avLst/>
          </a:prstGeom>
          <a:noFill/>
          <a:ln>
            <a:noFill/>
          </a:ln>
        </p:spPr>
      </p:pic>
      <p:grpSp>
        <p:nvGrpSpPr>
          <p:cNvPr id="17" name="Google Shape;13870;p100">
            <a:extLst>
              <a:ext uri="{FF2B5EF4-FFF2-40B4-BE49-F238E27FC236}">
                <a16:creationId xmlns:a16="http://schemas.microsoft.com/office/drawing/2014/main" id="{944DEB5C-1070-37C0-E404-66D79C215278}"/>
              </a:ext>
            </a:extLst>
          </p:cNvPr>
          <p:cNvGrpSpPr/>
          <p:nvPr/>
        </p:nvGrpSpPr>
        <p:grpSpPr>
          <a:xfrm>
            <a:off x="692727" y="3963726"/>
            <a:ext cx="521098" cy="424553"/>
            <a:chOff x="855096" y="1504485"/>
            <a:chExt cx="380909" cy="339594"/>
          </a:xfrm>
        </p:grpSpPr>
        <p:sp>
          <p:nvSpPr>
            <p:cNvPr id="18" name="Google Shape;13871;p100">
              <a:extLst>
                <a:ext uri="{FF2B5EF4-FFF2-40B4-BE49-F238E27FC236}">
                  <a16:creationId xmlns:a16="http://schemas.microsoft.com/office/drawing/2014/main" id="{16A53F9D-9903-DA8D-8CB8-7FECB1C3061C}"/>
                </a:ext>
              </a:extLst>
            </p:cNvPr>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13872;p100">
              <a:extLst>
                <a:ext uri="{FF2B5EF4-FFF2-40B4-BE49-F238E27FC236}">
                  <a16:creationId xmlns:a16="http://schemas.microsoft.com/office/drawing/2014/main" id="{C0969A36-6926-45AB-54FE-77566BB39F7C}"/>
                </a:ext>
              </a:extLst>
            </p:cNvPr>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13873;p100">
              <a:extLst>
                <a:ext uri="{FF2B5EF4-FFF2-40B4-BE49-F238E27FC236}">
                  <a16:creationId xmlns:a16="http://schemas.microsoft.com/office/drawing/2014/main" id="{56C39BD4-67E8-8D16-805A-25DBF7695574}"/>
                </a:ext>
              </a:extLst>
            </p:cNvPr>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13874;p100">
              <a:extLst>
                <a:ext uri="{FF2B5EF4-FFF2-40B4-BE49-F238E27FC236}">
                  <a16:creationId xmlns:a16="http://schemas.microsoft.com/office/drawing/2014/main" id="{02E3250B-C912-4328-1C60-B1F09205F739}"/>
                </a:ext>
              </a:extLst>
            </p:cNvPr>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13875;p100">
              <a:extLst>
                <a:ext uri="{FF2B5EF4-FFF2-40B4-BE49-F238E27FC236}">
                  <a16:creationId xmlns:a16="http://schemas.microsoft.com/office/drawing/2014/main" id="{FA3902DD-5611-AED4-7409-FE54E8189D1D}"/>
                </a:ext>
              </a:extLst>
            </p:cNvPr>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6729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DA2068-0F1D-28D0-7478-1DFA7C8ACA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8" name="Image 7">
            <a:extLst>
              <a:ext uri="{FF2B5EF4-FFF2-40B4-BE49-F238E27FC236}">
                <a16:creationId xmlns:a16="http://schemas.microsoft.com/office/drawing/2014/main" id="{EDCA595C-0E73-FFE5-8991-5B61F43D7A45}"/>
              </a:ext>
            </a:extLst>
          </p:cNvPr>
          <p:cNvPicPr>
            <a:picLocks noGrp="1" noRot="1" noChangeAspec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9" name="ZoneTexte 8">
            <a:extLst>
              <a:ext uri="{FF2B5EF4-FFF2-40B4-BE49-F238E27FC236}">
                <a16:creationId xmlns:a16="http://schemas.microsoft.com/office/drawing/2014/main" id="{A0070345-A1F0-86E3-5028-ED7F46BB7A57}"/>
              </a:ext>
            </a:extLst>
          </p:cNvPr>
          <p:cNvSpPr txBox="1"/>
          <p:nvPr/>
        </p:nvSpPr>
        <p:spPr>
          <a:xfrm>
            <a:off x="545283" y="522786"/>
            <a:ext cx="6033043" cy="4585871"/>
          </a:xfrm>
          <a:prstGeom prst="rect">
            <a:avLst/>
          </a:prstGeom>
          <a:noFill/>
        </p:spPr>
        <p:txBody>
          <a:bodyPr wrap="square" rtlCol="0">
            <a:spAutoFit/>
          </a:bodyPr>
          <a:lstStyle/>
          <a:p>
            <a:pPr algn="just"/>
            <a:r>
              <a:rPr lang="fr-FR" sz="1600" i="1" u="sng" dirty="0">
                <a:effectLst/>
                <a:latin typeface="Montserrat" panose="00000500000000000000" pitchFamily="2" charset="0"/>
                <a:ea typeface="Calibri" panose="020F0502020204030204" pitchFamily="34" charset="0"/>
                <a:cs typeface="Times New Roman" panose="02020603050405020304" pitchFamily="18" charset="0"/>
              </a:rPr>
              <a:t>2. À quelles conditions ces informations peuvent-elles être utilisées ?</a:t>
            </a:r>
            <a:endParaRPr lang="fr-FR" sz="1600" i="1" dirty="0">
              <a:effectLst/>
              <a:latin typeface="Montserrat" panose="00000500000000000000" pitchFamily="2" charset="0"/>
              <a:ea typeface="Calibri" panose="020F0502020204030204" pitchFamily="34" charset="0"/>
              <a:cs typeface="Times New Roman" panose="02020603050405020304" pitchFamily="18" charset="0"/>
            </a:endParaRPr>
          </a:p>
          <a:p>
            <a:r>
              <a:rPr lang="fr-FR" sz="1600" dirty="0">
                <a:effectLst/>
                <a:latin typeface="Montserrat" panose="00000500000000000000" pitchFamily="2" charset="0"/>
                <a:ea typeface="Calibri" panose="020F0502020204030204" pitchFamily="34" charset="0"/>
                <a:cs typeface="Times New Roman" panose="02020603050405020304" pitchFamily="18" charset="0"/>
              </a:rPr>
              <a:t> </a:t>
            </a:r>
          </a:p>
          <a:p>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marL="720725" algn="just">
              <a:tabLst>
                <a:tab pos="720725" algn="l"/>
              </a:tabLst>
            </a:pPr>
            <a:r>
              <a:rPr lang="fr-FR" sz="1600" dirty="0">
                <a:effectLst/>
                <a:latin typeface="Montserrat" panose="00000500000000000000" pitchFamily="2" charset="0"/>
                <a:ea typeface="Calibri" panose="020F0502020204030204" pitchFamily="34" charset="0"/>
                <a:cs typeface="Times New Roman" panose="02020603050405020304" pitchFamily="18" charset="0"/>
              </a:rPr>
              <a:t>Garantie que les informations personnelles fournies par les candidats soient traitées de manière licite, loyale et transparente ; ex. filmer ou enregistrer un entretien d’embauche sans en informer au préalable le candidat constitue une collecte déloyale.</a:t>
            </a:r>
          </a:p>
          <a:p>
            <a:pPr marL="720725" algn="just">
              <a:tabLst>
                <a:tab pos="720725" algn="l"/>
              </a:tabLst>
            </a:pPr>
            <a:r>
              <a:rPr lang="fr-FR" sz="1600" dirty="0">
                <a:effectLst/>
                <a:latin typeface="Montserrat" panose="00000500000000000000" pitchFamily="2" charset="0"/>
                <a:ea typeface="Calibri" panose="020F0502020204030204" pitchFamily="34" charset="0"/>
                <a:cs typeface="Times New Roman" panose="02020603050405020304" pitchFamily="18" charset="0"/>
              </a:rPr>
              <a:t> </a:t>
            </a:r>
          </a:p>
          <a:p>
            <a:pPr marL="720725" algn="just">
              <a:tabLst>
                <a:tab pos="720725" algn="l"/>
              </a:tabLst>
            </a:pPr>
            <a:r>
              <a:rPr lang="fr-FR" sz="1600" dirty="0">
                <a:effectLst/>
                <a:latin typeface="Montserrat" panose="00000500000000000000" pitchFamily="2" charset="0"/>
                <a:ea typeface="Calibri" panose="020F0502020204030204" pitchFamily="34" charset="0"/>
                <a:cs typeface="Times New Roman" panose="02020603050405020304" pitchFamily="18" charset="0"/>
              </a:rPr>
              <a:t>Garantie que les informations personnelles sur les candidats sont collectées et conservées pour des finalités déterminées ; ex. constituer un « </a:t>
            </a:r>
            <a:r>
              <a:rPr lang="fr-FR" sz="1600" i="1" dirty="0">
                <a:effectLst/>
                <a:latin typeface="Montserrat" panose="00000500000000000000" pitchFamily="2" charset="0"/>
                <a:ea typeface="Calibri" panose="020F0502020204030204" pitchFamily="34" charset="0"/>
                <a:cs typeface="Times New Roman" panose="02020603050405020304" pitchFamily="18" charset="0"/>
              </a:rPr>
              <a:t>vivier</a:t>
            </a:r>
            <a:r>
              <a:rPr lang="fr-FR" sz="1600" dirty="0">
                <a:effectLst/>
                <a:latin typeface="Montserrat" panose="00000500000000000000" pitchFamily="2" charset="0"/>
                <a:ea typeface="Calibri" panose="020F0502020204030204" pitchFamily="34" charset="0"/>
                <a:cs typeface="Times New Roman" panose="02020603050405020304" pitchFamily="18" charset="0"/>
              </a:rPr>
              <a:t> » de candidats à partir de la parution d’une fausse annonce n’est pas considérée comme légitime.</a:t>
            </a:r>
            <a:endParaRPr lang="fr-FR" sz="1500" dirty="0">
              <a:effectLst/>
              <a:latin typeface="Montserrat" panose="00000500000000000000" pitchFamily="2" charset="0"/>
              <a:ea typeface="Calibri" panose="020F0502020204030204" pitchFamily="34" charset="0"/>
              <a:cs typeface="Times New Roman" panose="02020603050405020304" pitchFamily="18" charset="0"/>
            </a:endParaRPr>
          </a:p>
          <a:p>
            <a:pPr algn="just"/>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dirty="0">
              <a:latin typeface="Montserrat" panose="00000500000000000000" pitchFamily="2" charset="0"/>
            </a:endParaRPr>
          </a:p>
        </p:txBody>
      </p:sp>
      <p:sp>
        <p:nvSpPr>
          <p:cNvPr id="33" name="Rectangle 32">
            <a:extLst>
              <a:ext uri="{FF2B5EF4-FFF2-40B4-BE49-F238E27FC236}">
                <a16:creationId xmlns:a16="http://schemas.microsoft.com/office/drawing/2014/main" id="{A73C32EF-8B16-BBE6-07D9-DA3BAAA366A2}"/>
              </a:ext>
            </a:extLst>
          </p:cNvPr>
          <p:cNvSpPr/>
          <p:nvPr/>
        </p:nvSpPr>
        <p:spPr>
          <a:xfrm>
            <a:off x="7032255" y="1336431"/>
            <a:ext cx="4714267" cy="3174024"/>
          </a:xfrm>
          <a:prstGeom prst="rect">
            <a:avLst/>
          </a:prstGeom>
          <a:solidFill>
            <a:schemeClr val="bg1"/>
          </a:solidFill>
          <a:ln w="57150">
            <a:solidFill>
              <a:srgbClr val="0F9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descr="Vecteur gratuit conversation d'entretien d'embauche">
            <a:extLst>
              <a:ext uri="{FF2B5EF4-FFF2-40B4-BE49-F238E27FC236}">
                <a16:creationId xmlns:a16="http://schemas.microsoft.com/office/drawing/2014/main" id="{F70DEAF3-45A7-A4DE-B769-32594BB57373}"/>
              </a:ext>
            </a:extLst>
          </p:cNvPr>
          <p:cNvPicPr>
            <a:picLocks noChangeAspect="1"/>
          </p:cNvPicPr>
          <p:nvPr/>
        </p:nvPicPr>
        <p:blipFill rotWithShape="1">
          <a:blip r:embed="rId4">
            <a:extLst>
              <a:ext uri="{28A0092B-C50C-407E-A947-70E740481C1C}">
                <a14:useLocalDpi xmlns:a14="http://schemas.microsoft.com/office/drawing/2010/main" val="0"/>
              </a:ext>
            </a:extLst>
          </a:blip>
          <a:srcRect l="5046" t="5839" r="4496" b="6866"/>
          <a:stretch/>
        </p:blipFill>
        <p:spPr bwMode="auto">
          <a:xfrm>
            <a:off x="7185889" y="1681197"/>
            <a:ext cx="4305959" cy="2595239"/>
          </a:xfrm>
          <a:prstGeom prst="rect">
            <a:avLst/>
          </a:prstGeom>
          <a:noFill/>
          <a:ln>
            <a:noFill/>
          </a:ln>
        </p:spPr>
      </p:pic>
      <p:grpSp>
        <p:nvGrpSpPr>
          <p:cNvPr id="16" name="Google Shape;13789;p100">
            <a:extLst>
              <a:ext uri="{FF2B5EF4-FFF2-40B4-BE49-F238E27FC236}">
                <a16:creationId xmlns:a16="http://schemas.microsoft.com/office/drawing/2014/main" id="{C41253D3-3794-F37C-D860-051D0BBC5871}"/>
              </a:ext>
            </a:extLst>
          </p:cNvPr>
          <p:cNvGrpSpPr/>
          <p:nvPr/>
        </p:nvGrpSpPr>
        <p:grpSpPr>
          <a:xfrm>
            <a:off x="963964" y="1591530"/>
            <a:ext cx="327085" cy="277079"/>
            <a:chOff x="2770052" y="2009628"/>
            <a:chExt cx="327085" cy="277079"/>
          </a:xfrm>
        </p:grpSpPr>
        <p:sp>
          <p:nvSpPr>
            <p:cNvPr id="17" name="Google Shape;13790;p100">
              <a:extLst>
                <a:ext uri="{FF2B5EF4-FFF2-40B4-BE49-F238E27FC236}">
                  <a16:creationId xmlns:a16="http://schemas.microsoft.com/office/drawing/2014/main" id="{9B2DD12C-946B-2D04-8F19-A81BC249D6EA}"/>
                </a:ext>
              </a:extLst>
            </p:cNvPr>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13791;p100">
              <a:extLst>
                <a:ext uri="{FF2B5EF4-FFF2-40B4-BE49-F238E27FC236}">
                  <a16:creationId xmlns:a16="http://schemas.microsoft.com/office/drawing/2014/main" id="{7D4517B3-2C18-4B48-0DB6-5B39F86FF5EB}"/>
                </a:ext>
              </a:extLst>
            </p:cNvPr>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22" name="Google Shape;13789;p100">
            <a:extLst>
              <a:ext uri="{FF2B5EF4-FFF2-40B4-BE49-F238E27FC236}">
                <a16:creationId xmlns:a16="http://schemas.microsoft.com/office/drawing/2014/main" id="{9800B2B7-E7D1-1878-C2B1-5A39863E8B0A}"/>
              </a:ext>
            </a:extLst>
          </p:cNvPr>
          <p:cNvGrpSpPr/>
          <p:nvPr/>
        </p:nvGrpSpPr>
        <p:grpSpPr>
          <a:xfrm>
            <a:off x="964402" y="3290460"/>
            <a:ext cx="327085" cy="277079"/>
            <a:chOff x="2770052" y="2009628"/>
            <a:chExt cx="327085" cy="277079"/>
          </a:xfrm>
        </p:grpSpPr>
        <p:sp>
          <p:nvSpPr>
            <p:cNvPr id="23" name="Google Shape;13790;p100">
              <a:extLst>
                <a:ext uri="{FF2B5EF4-FFF2-40B4-BE49-F238E27FC236}">
                  <a16:creationId xmlns:a16="http://schemas.microsoft.com/office/drawing/2014/main" id="{AD8C4A33-995D-CE32-5F1B-8538D074717A}"/>
                </a:ext>
              </a:extLst>
            </p:cNvPr>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13791;p100">
              <a:extLst>
                <a:ext uri="{FF2B5EF4-FFF2-40B4-BE49-F238E27FC236}">
                  <a16:creationId xmlns:a16="http://schemas.microsoft.com/office/drawing/2014/main" id="{4E66E7FD-2C45-5001-817E-9BB88FDEDD80}"/>
                </a:ext>
              </a:extLst>
            </p:cNvPr>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742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DA2068-0F1D-28D0-7478-1DFA7C8ACA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8" name="Image 7">
            <a:extLst>
              <a:ext uri="{FF2B5EF4-FFF2-40B4-BE49-F238E27FC236}">
                <a16:creationId xmlns:a16="http://schemas.microsoft.com/office/drawing/2014/main" id="{EDCA595C-0E73-FFE5-8991-5B61F43D7A45}"/>
              </a:ext>
            </a:extLst>
          </p:cNvPr>
          <p:cNvPicPr>
            <a:picLocks noGrp="1" noRot="1" noChangeAspec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9" name="ZoneTexte 8">
            <a:extLst>
              <a:ext uri="{FF2B5EF4-FFF2-40B4-BE49-F238E27FC236}">
                <a16:creationId xmlns:a16="http://schemas.microsoft.com/office/drawing/2014/main" id="{A0070345-A1F0-86E3-5028-ED7F46BB7A57}"/>
              </a:ext>
            </a:extLst>
          </p:cNvPr>
          <p:cNvSpPr txBox="1"/>
          <p:nvPr/>
        </p:nvSpPr>
        <p:spPr>
          <a:xfrm>
            <a:off x="556784" y="979070"/>
            <a:ext cx="6021542" cy="3277820"/>
          </a:xfrm>
          <a:prstGeom prst="rect">
            <a:avLst/>
          </a:prstGeom>
          <a:noFill/>
        </p:spPr>
        <p:txBody>
          <a:bodyPr wrap="square" rtlCol="0">
            <a:spAutoFit/>
          </a:bodyPr>
          <a:lstStyle/>
          <a:p>
            <a:endParaRPr lang="fr-FR" dirty="0">
              <a:latin typeface="Montserrat" panose="00000500000000000000" pitchFamily="2" charset="0"/>
            </a:endParaRPr>
          </a:p>
          <a:p>
            <a:r>
              <a:rPr lang="fr-FR" sz="1600" i="1" u="sng" dirty="0">
                <a:effectLst/>
                <a:latin typeface="Montserrat" panose="00000500000000000000" pitchFamily="2" charset="0"/>
                <a:ea typeface="Calibri" panose="020F0502020204030204" pitchFamily="34" charset="0"/>
                <a:cs typeface="Times New Roman" panose="02020603050405020304" pitchFamily="18" charset="0"/>
              </a:rPr>
              <a:t>3. Qui peut avoir accès aux informations personnelles collectées sur les candidats ?</a:t>
            </a:r>
            <a:endParaRPr lang="fr-FR" sz="1600" i="1" dirty="0">
              <a:effectLst/>
              <a:latin typeface="Montserrat" panose="00000500000000000000" pitchFamily="2" charset="0"/>
              <a:ea typeface="Calibri" panose="020F0502020204030204" pitchFamily="34" charset="0"/>
              <a:cs typeface="Times New Roman" panose="02020603050405020304" pitchFamily="18" charset="0"/>
            </a:endParaRPr>
          </a:p>
          <a:p>
            <a:r>
              <a:rPr lang="fr-FR" sz="1500" dirty="0">
                <a:effectLst/>
                <a:latin typeface="Montserrat" panose="00000500000000000000" pitchFamily="2" charset="0"/>
                <a:ea typeface="Calibri" panose="020F0502020204030204" pitchFamily="34" charset="0"/>
                <a:cs typeface="Times New Roman" panose="02020603050405020304" pitchFamily="18" charset="0"/>
              </a:rPr>
              <a:t> </a:t>
            </a:r>
          </a:p>
          <a:p>
            <a:endParaRPr lang="fr-FR" sz="1500" dirty="0">
              <a:effectLst/>
              <a:latin typeface="Montserrat" panose="00000500000000000000" pitchFamily="2" charset="0"/>
              <a:ea typeface="Calibri" panose="020F0502020204030204" pitchFamily="34" charset="0"/>
              <a:cs typeface="Times New Roman" panose="02020603050405020304" pitchFamily="18" charset="0"/>
            </a:endParaRPr>
          </a:p>
          <a:p>
            <a:r>
              <a:rPr lang="fr-FR" sz="1500" i="1" u="sng" dirty="0">
                <a:effectLst/>
                <a:latin typeface="Montserrat" panose="00000500000000000000" pitchFamily="2" charset="0"/>
                <a:ea typeface="Calibri" panose="020F0502020204030204" pitchFamily="34" charset="0"/>
                <a:cs typeface="Times New Roman" panose="02020603050405020304" pitchFamily="18" charset="0"/>
              </a:rPr>
              <a:t>Principe </a:t>
            </a:r>
            <a:r>
              <a:rPr lang="fr-FR" sz="1500" dirty="0">
                <a:effectLst/>
                <a:latin typeface="Montserrat" panose="00000500000000000000" pitchFamily="2" charset="0"/>
                <a:ea typeface="Calibri" panose="020F0502020204030204" pitchFamily="34" charset="0"/>
                <a:cs typeface="Times New Roman" panose="02020603050405020304" pitchFamily="18" charset="0"/>
              </a:rPr>
              <a:t>: accès limité</a:t>
            </a:r>
          </a:p>
          <a:p>
            <a:r>
              <a:rPr lang="fr-FR" sz="1500" dirty="0">
                <a:effectLst/>
                <a:latin typeface="Montserrat" panose="00000500000000000000" pitchFamily="2" charset="0"/>
                <a:ea typeface="Calibri" panose="020F0502020204030204" pitchFamily="34" charset="0"/>
                <a:cs typeface="Times New Roman" panose="02020603050405020304" pitchFamily="18" charset="0"/>
              </a:rPr>
              <a:t> </a:t>
            </a:r>
          </a:p>
          <a:p>
            <a:endParaRPr lang="fr-FR" sz="1500" dirty="0">
              <a:effectLst/>
              <a:latin typeface="Montserrat" panose="00000500000000000000" pitchFamily="2" charset="0"/>
              <a:ea typeface="Calibri" panose="020F0502020204030204" pitchFamily="34" charset="0"/>
              <a:cs typeface="Times New Roman" panose="02020603050405020304" pitchFamily="18" charset="0"/>
            </a:endParaRPr>
          </a:p>
          <a:p>
            <a:pPr marL="895350" algn="just"/>
            <a:r>
              <a:rPr lang="fr-FR" sz="1600" dirty="0">
                <a:effectLst/>
                <a:latin typeface="Montserrat" panose="00000500000000000000" pitchFamily="2" charset="0"/>
                <a:ea typeface="Calibri" panose="020F0502020204030204" pitchFamily="34" charset="0"/>
                <a:cs typeface="Times New Roman" panose="02020603050405020304" pitchFamily="18" charset="0"/>
              </a:rPr>
              <a:t>Seules les personnes en charge du recrutement, par exemple les managers ayant vocation à encadrer le futur salarié, peuvent accéder aux informations personnelles des candidats.</a:t>
            </a:r>
          </a:p>
          <a:p>
            <a:endParaRPr lang="fr-FR" dirty="0">
              <a:latin typeface="Montserrat" panose="00000500000000000000" pitchFamily="2" charset="0"/>
            </a:endParaRPr>
          </a:p>
        </p:txBody>
      </p:sp>
      <p:sp>
        <p:nvSpPr>
          <p:cNvPr id="33" name="Rectangle 32">
            <a:extLst>
              <a:ext uri="{FF2B5EF4-FFF2-40B4-BE49-F238E27FC236}">
                <a16:creationId xmlns:a16="http://schemas.microsoft.com/office/drawing/2014/main" id="{A73C32EF-8B16-BBE6-07D9-DA3BAAA366A2}"/>
              </a:ext>
            </a:extLst>
          </p:cNvPr>
          <p:cNvSpPr/>
          <p:nvPr/>
        </p:nvSpPr>
        <p:spPr>
          <a:xfrm>
            <a:off x="7032255" y="1336431"/>
            <a:ext cx="4714267" cy="3174024"/>
          </a:xfrm>
          <a:prstGeom prst="rect">
            <a:avLst/>
          </a:prstGeom>
          <a:solidFill>
            <a:schemeClr val="bg1"/>
          </a:solidFill>
          <a:ln w="57150">
            <a:solidFill>
              <a:srgbClr val="0F9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descr="Vecteur gratuit connexion à la page illustration de concept abstrait">
            <a:extLst>
              <a:ext uri="{FF2B5EF4-FFF2-40B4-BE49-F238E27FC236}">
                <a16:creationId xmlns:a16="http://schemas.microsoft.com/office/drawing/2014/main" id="{9F50FD05-88E3-AE98-697D-03DAE443A35D}"/>
              </a:ext>
            </a:extLst>
          </p:cNvPr>
          <p:cNvPicPr>
            <a:picLocks noChangeAspect="1"/>
          </p:cNvPicPr>
          <p:nvPr/>
        </p:nvPicPr>
        <p:blipFill rotWithShape="1">
          <a:blip r:embed="rId4">
            <a:extLst>
              <a:ext uri="{28A0092B-C50C-407E-A947-70E740481C1C}">
                <a14:useLocalDpi xmlns:a14="http://schemas.microsoft.com/office/drawing/2010/main" val="0"/>
              </a:ext>
            </a:extLst>
          </a:blip>
          <a:srcRect l="9596" t="10677" r="10077" b="9957"/>
          <a:stretch/>
        </p:blipFill>
        <p:spPr bwMode="auto">
          <a:xfrm>
            <a:off x="7841674" y="1373857"/>
            <a:ext cx="3083556" cy="3046626"/>
          </a:xfrm>
          <a:prstGeom prst="rect">
            <a:avLst/>
          </a:prstGeom>
          <a:noFill/>
          <a:ln>
            <a:noFill/>
          </a:ln>
        </p:spPr>
      </p:pic>
      <p:grpSp>
        <p:nvGrpSpPr>
          <p:cNvPr id="3" name="Google Shape;13870;p100">
            <a:extLst>
              <a:ext uri="{FF2B5EF4-FFF2-40B4-BE49-F238E27FC236}">
                <a16:creationId xmlns:a16="http://schemas.microsoft.com/office/drawing/2014/main" id="{11D7399F-BB55-A31F-E5D9-6C5BF9B43D99}"/>
              </a:ext>
            </a:extLst>
          </p:cNvPr>
          <p:cNvGrpSpPr/>
          <p:nvPr/>
        </p:nvGrpSpPr>
        <p:grpSpPr>
          <a:xfrm>
            <a:off x="941567" y="2923443"/>
            <a:ext cx="465678" cy="423548"/>
            <a:chOff x="855096" y="1504485"/>
            <a:chExt cx="380909" cy="339594"/>
          </a:xfrm>
        </p:grpSpPr>
        <p:sp>
          <p:nvSpPr>
            <p:cNvPr id="4" name="Google Shape;13871;p100">
              <a:extLst>
                <a:ext uri="{FF2B5EF4-FFF2-40B4-BE49-F238E27FC236}">
                  <a16:creationId xmlns:a16="http://schemas.microsoft.com/office/drawing/2014/main" id="{214C527E-0E92-A744-4157-0E1D3EF42972}"/>
                </a:ext>
              </a:extLst>
            </p:cNvPr>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 name="Google Shape;13872;p100">
              <a:extLst>
                <a:ext uri="{FF2B5EF4-FFF2-40B4-BE49-F238E27FC236}">
                  <a16:creationId xmlns:a16="http://schemas.microsoft.com/office/drawing/2014/main" id="{4495F49B-4A90-AFFB-ACC7-CB639B03A9EA}"/>
                </a:ext>
              </a:extLst>
            </p:cNvPr>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3873;p100">
              <a:extLst>
                <a:ext uri="{FF2B5EF4-FFF2-40B4-BE49-F238E27FC236}">
                  <a16:creationId xmlns:a16="http://schemas.microsoft.com/office/drawing/2014/main" id="{9AD591A3-ECD8-88BA-43C7-969543065F6A}"/>
                </a:ext>
              </a:extLst>
            </p:cNvPr>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13874;p100">
              <a:extLst>
                <a:ext uri="{FF2B5EF4-FFF2-40B4-BE49-F238E27FC236}">
                  <a16:creationId xmlns:a16="http://schemas.microsoft.com/office/drawing/2014/main" id="{65E02F1B-2556-4F2C-9A3B-4D7BE480AE70}"/>
                </a:ext>
              </a:extLst>
            </p:cNvPr>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 name="Google Shape;13875;p100">
              <a:extLst>
                <a:ext uri="{FF2B5EF4-FFF2-40B4-BE49-F238E27FC236}">
                  <a16:creationId xmlns:a16="http://schemas.microsoft.com/office/drawing/2014/main" id="{E07F3AD0-7B47-72C2-54D2-B767F3A16047}"/>
                </a:ext>
              </a:extLst>
            </p:cNvPr>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1127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DA2068-0F1D-28D0-7478-1DFA7C8ACA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8" name="Image 7">
            <a:extLst>
              <a:ext uri="{FF2B5EF4-FFF2-40B4-BE49-F238E27FC236}">
                <a16:creationId xmlns:a16="http://schemas.microsoft.com/office/drawing/2014/main" id="{EDCA595C-0E73-FFE5-8991-5B61F43D7A45}"/>
              </a:ext>
            </a:extLst>
          </p:cNvPr>
          <p:cNvPicPr>
            <a:picLocks noGrp="1" noRot="1" noChangeAspec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9" name="ZoneTexte 8">
            <a:extLst>
              <a:ext uri="{FF2B5EF4-FFF2-40B4-BE49-F238E27FC236}">
                <a16:creationId xmlns:a16="http://schemas.microsoft.com/office/drawing/2014/main" id="{A0070345-A1F0-86E3-5028-ED7F46BB7A57}"/>
              </a:ext>
            </a:extLst>
          </p:cNvPr>
          <p:cNvSpPr txBox="1"/>
          <p:nvPr/>
        </p:nvSpPr>
        <p:spPr>
          <a:xfrm>
            <a:off x="277091" y="347295"/>
            <a:ext cx="6650495" cy="5032147"/>
          </a:xfrm>
          <a:prstGeom prst="rect">
            <a:avLst/>
          </a:prstGeom>
          <a:noFill/>
        </p:spPr>
        <p:txBody>
          <a:bodyPr wrap="square" rtlCol="0">
            <a:spAutoFit/>
          </a:bodyPr>
          <a:lstStyle/>
          <a:p>
            <a:endParaRPr lang="fr-FR" sz="1600" i="1" u="sng" dirty="0">
              <a:effectLst/>
              <a:latin typeface="Montserrat" panose="00000500000000000000" pitchFamily="2" charset="0"/>
              <a:ea typeface="Calibri" panose="020F0502020204030204" pitchFamily="34" charset="0"/>
              <a:cs typeface="Times New Roman" panose="02020603050405020304" pitchFamily="18" charset="0"/>
            </a:endParaRPr>
          </a:p>
          <a:p>
            <a:pPr marL="176213"/>
            <a:r>
              <a:rPr lang="fr-FR" sz="1600" i="1" u="sng" dirty="0">
                <a:effectLst/>
                <a:latin typeface="Montserrat" panose="00000500000000000000" pitchFamily="2" charset="0"/>
                <a:ea typeface="Calibri" panose="020F0502020204030204" pitchFamily="34" charset="0"/>
                <a:cs typeface="Times New Roman" panose="02020603050405020304" pitchFamily="18" charset="0"/>
              </a:rPr>
              <a:t>4. Quelles garanties pour la vie privée ?</a:t>
            </a:r>
          </a:p>
          <a:p>
            <a:r>
              <a:rPr lang="fr-FR" sz="1600" dirty="0">
                <a:effectLst/>
                <a:latin typeface="Montserrat" panose="00000500000000000000" pitchFamily="2" charset="0"/>
                <a:ea typeface="Calibri" panose="020F0502020204030204" pitchFamily="34" charset="0"/>
                <a:cs typeface="Times New Roman" panose="02020603050405020304" pitchFamily="18" charset="0"/>
              </a:rPr>
              <a:t> </a:t>
            </a:r>
          </a:p>
          <a:p>
            <a:pPr marL="1255713" algn="just"/>
            <a:r>
              <a:rPr lang="fr-FR" sz="1500" b="1" dirty="0">
                <a:effectLst/>
                <a:latin typeface="Montserrat" panose="00000500000000000000" pitchFamily="2" charset="0"/>
                <a:ea typeface="Calibri" panose="020F0502020204030204" pitchFamily="34" charset="0"/>
                <a:cs typeface="Times New Roman" panose="02020603050405020304" pitchFamily="18" charset="0"/>
              </a:rPr>
              <a:t>L’information des candidats :</a:t>
            </a:r>
            <a:r>
              <a:rPr lang="fr-FR" sz="1500" dirty="0">
                <a:effectLst/>
                <a:latin typeface="Montserrat" panose="00000500000000000000" pitchFamily="2" charset="0"/>
                <a:ea typeface="Calibri" panose="020F0502020204030204" pitchFamily="34" charset="0"/>
                <a:cs typeface="Times New Roman" panose="02020603050405020304" pitchFamily="18" charset="0"/>
              </a:rPr>
              <a:t> notamment sur les destinataires des informations et la durée de conservation des informations.</a:t>
            </a:r>
          </a:p>
          <a:p>
            <a:pPr marL="1255713" algn="just"/>
            <a:r>
              <a:rPr lang="fr-FR" sz="1500" dirty="0">
                <a:effectLst/>
                <a:latin typeface="Montserrat" panose="00000500000000000000" pitchFamily="2" charset="0"/>
                <a:ea typeface="Calibri" panose="020F0502020204030204" pitchFamily="34" charset="0"/>
                <a:cs typeface="Times New Roman" panose="02020603050405020304" pitchFamily="18" charset="0"/>
              </a:rPr>
              <a:t> </a:t>
            </a:r>
          </a:p>
          <a:p>
            <a:pPr marL="1255713" algn="just"/>
            <a:r>
              <a:rPr lang="fr-FR" sz="1500" b="1" dirty="0">
                <a:effectLst/>
                <a:latin typeface="Montserrat" panose="00000500000000000000" pitchFamily="2" charset="0"/>
                <a:ea typeface="Calibri" panose="020F0502020204030204" pitchFamily="34" charset="0"/>
                <a:cs typeface="Times New Roman" panose="02020603050405020304" pitchFamily="18" charset="0"/>
              </a:rPr>
              <a:t>Le droit d’accès des candidats </a:t>
            </a:r>
            <a:r>
              <a:rPr lang="fr-FR" sz="1500" dirty="0">
                <a:effectLst/>
                <a:latin typeface="Montserrat" panose="00000500000000000000" pitchFamily="2" charset="0"/>
                <a:ea typeface="Calibri" panose="020F0502020204030204" pitchFamily="34" charset="0"/>
                <a:cs typeface="Times New Roman" panose="02020603050405020304" pitchFamily="18" charset="0"/>
              </a:rPr>
              <a:t>: sur simple demande, copie des informations personnelles les concernant qui sont utilisées dans le cadre de la gestion du processus de recrutement.</a:t>
            </a:r>
          </a:p>
          <a:p>
            <a:pPr marL="1255713" algn="just"/>
            <a:r>
              <a:rPr lang="fr-FR" sz="1500" dirty="0">
                <a:effectLst/>
                <a:latin typeface="Montserrat" panose="00000500000000000000" pitchFamily="2" charset="0"/>
                <a:ea typeface="Calibri" panose="020F0502020204030204" pitchFamily="34" charset="0"/>
                <a:cs typeface="Times New Roman" panose="02020603050405020304" pitchFamily="18" charset="0"/>
              </a:rPr>
              <a:t> </a:t>
            </a:r>
          </a:p>
          <a:p>
            <a:pPr marL="1255713" algn="just"/>
            <a:r>
              <a:rPr lang="fr-FR" sz="1500" b="1" dirty="0">
                <a:effectLst/>
                <a:latin typeface="Montserrat" panose="00000500000000000000" pitchFamily="2" charset="0"/>
                <a:ea typeface="Calibri" panose="020F0502020204030204" pitchFamily="34" charset="0"/>
                <a:cs typeface="Times New Roman" panose="02020603050405020304" pitchFamily="18" charset="0"/>
              </a:rPr>
              <a:t>Une durée de conservation limitée : </a:t>
            </a:r>
            <a:r>
              <a:rPr lang="fr-FR" sz="1500" dirty="0">
                <a:effectLst/>
                <a:latin typeface="Montserrat" panose="00000500000000000000" pitchFamily="2" charset="0"/>
                <a:ea typeface="Calibri" panose="020F0502020204030204" pitchFamily="34" charset="0"/>
                <a:cs typeface="Times New Roman" panose="02020603050405020304" pitchFamily="18" charset="0"/>
              </a:rPr>
              <a:t>selon objectifs pour lesquels les données ont été recueillies (</a:t>
            </a:r>
            <a:r>
              <a:rPr lang="fr-FR" sz="1400" dirty="0">
                <a:effectLst/>
                <a:latin typeface="Montserrat" panose="00000500000000000000" pitchFamily="2" charset="0"/>
                <a:ea typeface="Calibri" panose="020F0502020204030204" pitchFamily="34" charset="0"/>
                <a:cs typeface="Times New Roman" panose="02020603050405020304" pitchFamily="18" charset="0"/>
              </a:rPr>
              <a:t>ex. 2 ans pour CV en cas d’issue négative à une candidature</a:t>
            </a:r>
            <a:r>
              <a:rPr lang="fr-FR" sz="1500" dirty="0">
                <a:effectLst/>
                <a:latin typeface="Montserrat" panose="00000500000000000000" pitchFamily="2" charset="0"/>
                <a:ea typeface="Calibri" panose="020F0502020204030204" pitchFamily="34" charset="0"/>
                <a:cs typeface="Times New Roman" panose="02020603050405020304" pitchFamily="18" charset="0"/>
              </a:rPr>
              <a:t>).</a:t>
            </a:r>
          </a:p>
          <a:p>
            <a:pPr marL="1255713" algn="just"/>
            <a:r>
              <a:rPr lang="fr-FR" sz="1500" dirty="0">
                <a:effectLst/>
                <a:latin typeface="Montserrat" panose="00000500000000000000" pitchFamily="2" charset="0"/>
                <a:ea typeface="Calibri" panose="020F0502020204030204" pitchFamily="34" charset="0"/>
                <a:cs typeface="Times New Roman" panose="02020603050405020304" pitchFamily="18" charset="0"/>
              </a:rPr>
              <a:t> </a:t>
            </a:r>
          </a:p>
          <a:p>
            <a:pPr marL="1255713" algn="just"/>
            <a:r>
              <a:rPr lang="fr-FR" sz="1500" b="1" dirty="0">
                <a:effectLst/>
                <a:latin typeface="Montserrat" panose="00000500000000000000" pitchFamily="2" charset="0"/>
                <a:ea typeface="Calibri" panose="020F0502020204030204" pitchFamily="34" charset="0"/>
                <a:cs typeface="Times New Roman" panose="02020603050405020304" pitchFamily="18" charset="0"/>
              </a:rPr>
              <a:t>La mise en place de mesures de sécurité pour contrôler les accès aux informations : </a:t>
            </a:r>
            <a:r>
              <a:rPr lang="fr-FR" sz="1500" dirty="0">
                <a:effectLst/>
                <a:latin typeface="Montserrat" panose="00000500000000000000" pitchFamily="2" charset="0"/>
                <a:ea typeface="Calibri" panose="020F0502020204030204" pitchFamily="34" charset="0"/>
                <a:cs typeface="Times New Roman" panose="02020603050405020304" pitchFamily="18" charset="0"/>
              </a:rPr>
              <a:t>tous les salariés de n’ont a priori pas vocation à accéder aux CV des candidats.</a:t>
            </a:r>
          </a:p>
          <a:p>
            <a:endParaRPr lang="fr-FR" dirty="0">
              <a:latin typeface="Montserrat" panose="00000500000000000000" pitchFamily="2" charset="0"/>
            </a:endParaRPr>
          </a:p>
        </p:txBody>
      </p:sp>
      <p:sp>
        <p:nvSpPr>
          <p:cNvPr id="33" name="Rectangle 32">
            <a:extLst>
              <a:ext uri="{FF2B5EF4-FFF2-40B4-BE49-F238E27FC236}">
                <a16:creationId xmlns:a16="http://schemas.microsoft.com/office/drawing/2014/main" id="{A73C32EF-8B16-BBE6-07D9-DA3BAAA366A2}"/>
              </a:ext>
            </a:extLst>
          </p:cNvPr>
          <p:cNvSpPr/>
          <p:nvPr/>
        </p:nvSpPr>
        <p:spPr>
          <a:xfrm>
            <a:off x="7381515" y="1208594"/>
            <a:ext cx="3703781" cy="3559110"/>
          </a:xfrm>
          <a:prstGeom prst="rect">
            <a:avLst/>
          </a:prstGeom>
          <a:solidFill>
            <a:schemeClr val="bg1"/>
          </a:solidFill>
          <a:ln w="57150">
            <a:solidFill>
              <a:srgbClr val="0F9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descr="Vecteur gratuit illustration de concept abstrait de carte d'identité intelligente">
            <a:extLst>
              <a:ext uri="{FF2B5EF4-FFF2-40B4-BE49-F238E27FC236}">
                <a16:creationId xmlns:a16="http://schemas.microsoft.com/office/drawing/2014/main" id="{FA0866E9-BEDF-F163-FD76-BFC8A51657B8}"/>
              </a:ext>
            </a:extLst>
          </p:cNvPr>
          <p:cNvPicPr>
            <a:picLocks noChangeAspect="1"/>
          </p:cNvPicPr>
          <p:nvPr/>
        </p:nvPicPr>
        <p:blipFill rotWithShape="1">
          <a:blip r:embed="rId4">
            <a:extLst>
              <a:ext uri="{28A0092B-C50C-407E-A947-70E740481C1C}">
                <a14:useLocalDpi xmlns:a14="http://schemas.microsoft.com/office/drawing/2010/main" val="0"/>
              </a:ext>
            </a:extLst>
          </a:blip>
          <a:srcRect l="10497" t="8288" r="11602" b="10221"/>
          <a:stretch/>
        </p:blipFill>
        <p:spPr bwMode="auto">
          <a:xfrm>
            <a:off x="7553321" y="1270594"/>
            <a:ext cx="3297692" cy="3449713"/>
          </a:xfrm>
          <a:prstGeom prst="rect">
            <a:avLst/>
          </a:prstGeom>
          <a:noFill/>
          <a:ln>
            <a:noFill/>
          </a:ln>
          <a:extLst>
            <a:ext uri="{53640926-AAD7-44D8-BBD7-CCE9431645EC}">
              <a14:shadowObscured xmlns:a14="http://schemas.microsoft.com/office/drawing/2010/main"/>
            </a:ext>
          </a:extLst>
        </p:spPr>
      </p:pic>
      <p:grpSp>
        <p:nvGrpSpPr>
          <p:cNvPr id="3" name="Google Shape;13876;p100">
            <a:extLst>
              <a:ext uri="{FF2B5EF4-FFF2-40B4-BE49-F238E27FC236}">
                <a16:creationId xmlns:a16="http://schemas.microsoft.com/office/drawing/2014/main" id="{FD17367D-780F-E5CB-025D-AD839B45BFFA}"/>
              </a:ext>
            </a:extLst>
          </p:cNvPr>
          <p:cNvGrpSpPr/>
          <p:nvPr/>
        </p:nvGrpSpPr>
        <p:grpSpPr>
          <a:xfrm>
            <a:off x="1199967" y="4146108"/>
            <a:ext cx="352103" cy="352103"/>
            <a:chOff x="1819576" y="1511679"/>
            <a:chExt cx="352103" cy="352103"/>
          </a:xfrm>
        </p:grpSpPr>
        <p:sp>
          <p:nvSpPr>
            <p:cNvPr id="4" name="Google Shape;13877;p100">
              <a:extLst>
                <a:ext uri="{FF2B5EF4-FFF2-40B4-BE49-F238E27FC236}">
                  <a16:creationId xmlns:a16="http://schemas.microsoft.com/office/drawing/2014/main" id="{10991174-FFB1-2C50-A344-A54965FC0E6C}"/>
                </a:ext>
              </a:extLst>
            </p:cNvPr>
            <p:cNvSpPr/>
            <p:nvPr/>
          </p:nvSpPr>
          <p:spPr>
            <a:xfrm>
              <a:off x="1819576" y="1511679"/>
              <a:ext cx="352103" cy="352103"/>
            </a:xfrm>
            <a:custGeom>
              <a:avLst/>
              <a:gdLst/>
              <a:ahLst/>
              <a:cxnLst/>
              <a:rect l="l" t="t" r="r" b="b"/>
              <a:pathLst>
                <a:path w="11062" h="11062" extrusionOk="0">
                  <a:moveTo>
                    <a:pt x="6216" y="310"/>
                  </a:moveTo>
                  <a:cubicBezTo>
                    <a:pt x="6216" y="310"/>
                    <a:pt x="6240" y="310"/>
                    <a:pt x="6240" y="322"/>
                  </a:cubicBezTo>
                  <a:lnTo>
                    <a:pt x="6240" y="786"/>
                  </a:lnTo>
                  <a:cubicBezTo>
                    <a:pt x="6240" y="953"/>
                    <a:pt x="6335" y="1084"/>
                    <a:pt x="6502" y="1108"/>
                  </a:cubicBezTo>
                  <a:cubicBezTo>
                    <a:pt x="7025" y="1227"/>
                    <a:pt x="7514" y="1429"/>
                    <a:pt x="7966" y="1727"/>
                  </a:cubicBezTo>
                  <a:cubicBezTo>
                    <a:pt x="8022" y="1762"/>
                    <a:pt x="8086" y="1780"/>
                    <a:pt x="8150" y="1780"/>
                  </a:cubicBezTo>
                  <a:cubicBezTo>
                    <a:pt x="8236" y="1780"/>
                    <a:pt x="8321" y="1747"/>
                    <a:pt x="8383" y="1679"/>
                  </a:cubicBezTo>
                  <a:lnTo>
                    <a:pt x="8704" y="1346"/>
                  </a:lnTo>
                  <a:lnTo>
                    <a:pt x="8716" y="1346"/>
                  </a:lnTo>
                  <a:lnTo>
                    <a:pt x="9704" y="2334"/>
                  </a:lnTo>
                  <a:lnTo>
                    <a:pt x="9704" y="2346"/>
                  </a:lnTo>
                  <a:lnTo>
                    <a:pt x="9371" y="2679"/>
                  </a:lnTo>
                  <a:cubicBezTo>
                    <a:pt x="9252" y="2798"/>
                    <a:pt x="9240" y="2953"/>
                    <a:pt x="9335" y="3096"/>
                  </a:cubicBezTo>
                  <a:cubicBezTo>
                    <a:pt x="9609" y="3536"/>
                    <a:pt x="9823" y="4025"/>
                    <a:pt x="9943" y="4548"/>
                  </a:cubicBezTo>
                  <a:cubicBezTo>
                    <a:pt x="9966" y="4703"/>
                    <a:pt x="10109" y="4822"/>
                    <a:pt x="10264" y="4822"/>
                  </a:cubicBezTo>
                  <a:lnTo>
                    <a:pt x="10728" y="4822"/>
                  </a:lnTo>
                  <a:cubicBezTo>
                    <a:pt x="10728" y="4822"/>
                    <a:pt x="10752" y="4822"/>
                    <a:pt x="10752" y="4834"/>
                  </a:cubicBezTo>
                  <a:lnTo>
                    <a:pt x="10728" y="6239"/>
                  </a:lnTo>
                  <a:lnTo>
                    <a:pt x="10264" y="6239"/>
                  </a:lnTo>
                  <a:cubicBezTo>
                    <a:pt x="10109" y="6239"/>
                    <a:pt x="9966" y="6334"/>
                    <a:pt x="9943" y="6501"/>
                  </a:cubicBezTo>
                  <a:cubicBezTo>
                    <a:pt x="9823" y="7025"/>
                    <a:pt x="9633" y="7513"/>
                    <a:pt x="9335" y="7966"/>
                  </a:cubicBezTo>
                  <a:cubicBezTo>
                    <a:pt x="9240" y="8097"/>
                    <a:pt x="9252" y="8275"/>
                    <a:pt x="9371" y="8382"/>
                  </a:cubicBezTo>
                  <a:lnTo>
                    <a:pt x="9704" y="8704"/>
                  </a:lnTo>
                  <a:lnTo>
                    <a:pt x="9704" y="8716"/>
                  </a:lnTo>
                  <a:lnTo>
                    <a:pt x="8716" y="9704"/>
                  </a:lnTo>
                  <a:lnTo>
                    <a:pt x="8704" y="9704"/>
                  </a:lnTo>
                  <a:lnTo>
                    <a:pt x="8383" y="9370"/>
                  </a:lnTo>
                  <a:cubicBezTo>
                    <a:pt x="8317" y="9304"/>
                    <a:pt x="8236" y="9271"/>
                    <a:pt x="8155" y="9271"/>
                  </a:cubicBezTo>
                  <a:cubicBezTo>
                    <a:pt x="8090" y="9271"/>
                    <a:pt x="8024" y="9292"/>
                    <a:pt x="7966" y="9335"/>
                  </a:cubicBezTo>
                  <a:cubicBezTo>
                    <a:pt x="7514" y="9609"/>
                    <a:pt x="7025" y="9823"/>
                    <a:pt x="6502" y="9942"/>
                  </a:cubicBezTo>
                  <a:cubicBezTo>
                    <a:pt x="6359" y="9966"/>
                    <a:pt x="6240" y="10109"/>
                    <a:pt x="6240" y="10263"/>
                  </a:cubicBezTo>
                  <a:lnTo>
                    <a:pt x="6240" y="10728"/>
                  </a:lnTo>
                  <a:cubicBezTo>
                    <a:pt x="6240" y="10728"/>
                    <a:pt x="6240" y="10740"/>
                    <a:pt x="6216" y="10740"/>
                  </a:cubicBezTo>
                  <a:lnTo>
                    <a:pt x="4835" y="10740"/>
                  </a:lnTo>
                  <a:cubicBezTo>
                    <a:pt x="4835" y="10740"/>
                    <a:pt x="4823" y="10740"/>
                    <a:pt x="4823" y="10728"/>
                  </a:cubicBezTo>
                  <a:lnTo>
                    <a:pt x="4823" y="10263"/>
                  </a:lnTo>
                  <a:cubicBezTo>
                    <a:pt x="4823" y="10109"/>
                    <a:pt x="4716" y="9966"/>
                    <a:pt x="4549" y="9942"/>
                  </a:cubicBezTo>
                  <a:cubicBezTo>
                    <a:pt x="4037" y="9823"/>
                    <a:pt x="3537" y="9632"/>
                    <a:pt x="3096" y="9335"/>
                  </a:cubicBezTo>
                  <a:cubicBezTo>
                    <a:pt x="3037" y="9299"/>
                    <a:pt x="2977" y="9275"/>
                    <a:pt x="2918" y="9275"/>
                  </a:cubicBezTo>
                  <a:cubicBezTo>
                    <a:pt x="2823" y="9275"/>
                    <a:pt x="2751" y="9299"/>
                    <a:pt x="2680" y="9370"/>
                  </a:cubicBezTo>
                  <a:lnTo>
                    <a:pt x="2346" y="9704"/>
                  </a:lnTo>
                  <a:lnTo>
                    <a:pt x="2334" y="9704"/>
                  </a:lnTo>
                  <a:lnTo>
                    <a:pt x="1358" y="8716"/>
                  </a:lnTo>
                  <a:lnTo>
                    <a:pt x="1358" y="8704"/>
                  </a:lnTo>
                  <a:lnTo>
                    <a:pt x="1680" y="8382"/>
                  </a:lnTo>
                  <a:cubicBezTo>
                    <a:pt x="1799" y="8263"/>
                    <a:pt x="1811" y="8097"/>
                    <a:pt x="1727" y="7966"/>
                  </a:cubicBezTo>
                  <a:cubicBezTo>
                    <a:pt x="1441" y="7513"/>
                    <a:pt x="1239" y="7025"/>
                    <a:pt x="1120" y="6501"/>
                  </a:cubicBezTo>
                  <a:cubicBezTo>
                    <a:pt x="1084" y="6358"/>
                    <a:pt x="953" y="6239"/>
                    <a:pt x="787" y="6239"/>
                  </a:cubicBezTo>
                  <a:lnTo>
                    <a:pt x="322" y="6239"/>
                  </a:lnTo>
                  <a:cubicBezTo>
                    <a:pt x="322" y="6239"/>
                    <a:pt x="310" y="6239"/>
                    <a:pt x="310" y="6215"/>
                  </a:cubicBezTo>
                  <a:lnTo>
                    <a:pt x="310" y="4834"/>
                  </a:lnTo>
                  <a:cubicBezTo>
                    <a:pt x="310" y="4834"/>
                    <a:pt x="310" y="4822"/>
                    <a:pt x="322" y="4822"/>
                  </a:cubicBezTo>
                  <a:lnTo>
                    <a:pt x="787" y="4822"/>
                  </a:lnTo>
                  <a:cubicBezTo>
                    <a:pt x="953" y="4822"/>
                    <a:pt x="1084" y="4715"/>
                    <a:pt x="1120" y="4548"/>
                  </a:cubicBezTo>
                  <a:cubicBezTo>
                    <a:pt x="1239" y="4025"/>
                    <a:pt x="1430" y="3536"/>
                    <a:pt x="1727" y="3096"/>
                  </a:cubicBezTo>
                  <a:cubicBezTo>
                    <a:pt x="1811" y="2953"/>
                    <a:pt x="1799" y="2774"/>
                    <a:pt x="1680" y="2679"/>
                  </a:cubicBezTo>
                  <a:lnTo>
                    <a:pt x="1358" y="2346"/>
                  </a:lnTo>
                  <a:lnTo>
                    <a:pt x="1358" y="2334"/>
                  </a:lnTo>
                  <a:lnTo>
                    <a:pt x="2334" y="1346"/>
                  </a:lnTo>
                  <a:lnTo>
                    <a:pt x="2346" y="1346"/>
                  </a:lnTo>
                  <a:lnTo>
                    <a:pt x="2680" y="1679"/>
                  </a:lnTo>
                  <a:cubicBezTo>
                    <a:pt x="2748" y="1747"/>
                    <a:pt x="2832" y="1780"/>
                    <a:pt x="2916" y="1780"/>
                  </a:cubicBezTo>
                  <a:cubicBezTo>
                    <a:pt x="2978" y="1780"/>
                    <a:pt x="3041" y="1762"/>
                    <a:pt x="3096" y="1727"/>
                  </a:cubicBezTo>
                  <a:cubicBezTo>
                    <a:pt x="3537" y="1441"/>
                    <a:pt x="4037" y="1227"/>
                    <a:pt x="4549" y="1108"/>
                  </a:cubicBezTo>
                  <a:cubicBezTo>
                    <a:pt x="4704" y="1084"/>
                    <a:pt x="4823" y="953"/>
                    <a:pt x="4823" y="786"/>
                  </a:cubicBezTo>
                  <a:lnTo>
                    <a:pt x="4823" y="322"/>
                  </a:lnTo>
                  <a:cubicBezTo>
                    <a:pt x="4823" y="322"/>
                    <a:pt x="4823" y="310"/>
                    <a:pt x="4835" y="310"/>
                  </a:cubicBezTo>
                  <a:close/>
                  <a:moveTo>
                    <a:pt x="4835" y="0"/>
                  </a:moveTo>
                  <a:cubicBezTo>
                    <a:pt x="4656" y="0"/>
                    <a:pt x="4513" y="143"/>
                    <a:pt x="4513" y="322"/>
                  </a:cubicBezTo>
                  <a:lnTo>
                    <a:pt x="4513" y="786"/>
                  </a:lnTo>
                  <a:cubicBezTo>
                    <a:pt x="4513" y="786"/>
                    <a:pt x="4513" y="798"/>
                    <a:pt x="4489" y="798"/>
                  </a:cubicBezTo>
                  <a:cubicBezTo>
                    <a:pt x="3930" y="917"/>
                    <a:pt x="3406" y="1143"/>
                    <a:pt x="2930" y="1453"/>
                  </a:cubicBezTo>
                  <a:lnTo>
                    <a:pt x="2918" y="1453"/>
                  </a:lnTo>
                  <a:lnTo>
                    <a:pt x="2584" y="1131"/>
                  </a:lnTo>
                  <a:cubicBezTo>
                    <a:pt x="2519" y="1066"/>
                    <a:pt x="2436" y="1033"/>
                    <a:pt x="2351" y="1033"/>
                  </a:cubicBezTo>
                  <a:cubicBezTo>
                    <a:pt x="2266" y="1033"/>
                    <a:pt x="2180" y="1066"/>
                    <a:pt x="2108" y="1131"/>
                  </a:cubicBezTo>
                  <a:lnTo>
                    <a:pt x="1132" y="2108"/>
                  </a:lnTo>
                  <a:cubicBezTo>
                    <a:pt x="1001" y="2251"/>
                    <a:pt x="1001" y="2453"/>
                    <a:pt x="1132" y="2584"/>
                  </a:cubicBezTo>
                  <a:lnTo>
                    <a:pt x="1453" y="2917"/>
                  </a:lnTo>
                  <a:lnTo>
                    <a:pt x="1453" y="2929"/>
                  </a:lnTo>
                  <a:cubicBezTo>
                    <a:pt x="1144" y="3405"/>
                    <a:pt x="941" y="3941"/>
                    <a:pt x="799" y="4489"/>
                  </a:cubicBezTo>
                  <a:cubicBezTo>
                    <a:pt x="799" y="4489"/>
                    <a:pt x="799" y="4513"/>
                    <a:pt x="787" y="4513"/>
                  </a:cubicBezTo>
                  <a:lnTo>
                    <a:pt x="322" y="4513"/>
                  </a:lnTo>
                  <a:cubicBezTo>
                    <a:pt x="144" y="4513"/>
                    <a:pt x="1" y="4656"/>
                    <a:pt x="1" y="4834"/>
                  </a:cubicBezTo>
                  <a:lnTo>
                    <a:pt x="1" y="6215"/>
                  </a:lnTo>
                  <a:cubicBezTo>
                    <a:pt x="1" y="6394"/>
                    <a:pt x="144" y="6549"/>
                    <a:pt x="322" y="6549"/>
                  </a:cubicBezTo>
                  <a:lnTo>
                    <a:pt x="787" y="6549"/>
                  </a:lnTo>
                  <a:cubicBezTo>
                    <a:pt x="787" y="6549"/>
                    <a:pt x="799" y="6549"/>
                    <a:pt x="799" y="6561"/>
                  </a:cubicBezTo>
                  <a:cubicBezTo>
                    <a:pt x="918" y="7132"/>
                    <a:pt x="1144" y="7644"/>
                    <a:pt x="1453" y="8120"/>
                  </a:cubicBezTo>
                  <a:lnTo>
                    <a:pt x="1453" y="8144"/>
                  </a:lnTo>
                  <a:lnTo>
                    <a:pt x="1132" y="8466"/>
                  </a:lnTo>
                  <a:cubicBezTo>
                    <a:pt x="1001" y="8597"/>
                    <a:pt x="1001" y="8811"/>
                    <a:pt x="1132" y="8942"/>
                  </a:cubicBezTo>
                  <a:lnTo>
                    <a:pt x="2108" y="9930"/>
                  </a:lnTo>
                  <a:cubicBezTo>
                    <a:pt x="2180" y="9996"/>
                    <a:pt x="2266" y="10028"/>
                    <a:pt x="2351" y="10028"/>
                  </a:cubicBezTo>
                  <a:cubicBezTo>
                    <a:pt x="2436" y="10028"/>
                    <a:pt x="2519" y="9996"/>
                    <a:pt x="2584" y="9930"/>
                  </a:cubicBezTo>
                  <a:lnTo>
                    <a:pt x="2918" y="9597"/>
                  </a:lnTo>
                  <a:lnTo>
                    <a:pt x="2930" y="9597"/>
                  </a:lnTo>
                  <a:cubicBezTo>
                    <a:pt x="3406" y="9906"/>
                    <a:pt x="3942" y="10121"/>
                    <a:pt x="4489" y="10252"/>
                  </a:cubicBezTo>
                  <a:cubicBezTo>
                    <a:pt x="4489" y="10252"/>
                    <a:pt x="4513" y="10252"/>
                    <a:pt x="4513" y="10263"/>
                  </a:cubicBezTo>
                  <a:lnTo>
                    <a:pt x="4513" y="10728"/>
                  </a:lnTo>
                  <a:cubicBezTo>
                    <a:pt x="4513" y="10906"/>
                    <a:pt x="4656" y="11061"/>
                    <a:pt x="4835" y="11061"/>
                  </a:cubicBezTo>
                  <a:lnTo>
                    <a:pt x="6216" y="11061"/>
                  </a:lnTo>
                  <a:cubicBezTo>
                    <a:pt x="6394" y="11061"/>
                    <a:pt x="6549" y="10906"/>
                    <a:pt x="6549" y="10728"/>
                  </a:cubicBezTo>
                  <a:lnTo>
                    <a:pt x="6549" y="10263"/>
                  </a:lnTo>
                  <a:cubicBezTo>
                    <a:pt x="6549" y="10263"/>
                    <a:pt x="6549" y="10252"/>
                    <a:pt x="6561" y="10252"/>
                  </a:cubicBezTo>
                  <a:cubicBezTo>
                    <a:pt x="7133" y="10132"/>
                    <a:pt x="7645" y="9906"/>
                    <a:pt x="8121" y="9597"/>
                  </a:cubicBezTo>
                  <a:lnTo>
                    <a:pt x="8145" y="9597"/>
                  </a:lnTo>
                  <a:lnTo>
                    <a:pt x="8466" y="9930"/>
                  </a:lnTo>
                  <a:cubicBezTo>
                    <a:pt x="8532" y="9996"/>
                    <a:pt x="8618" y="10028"/>
                    <a:pt x="8704" y="10028"/>
                  </a:cubicBezTo>
                  <a:cubicBezTo>
                    <a:pt x="8791" y="10028"/>
                    <a:pt x="8877" y="9996"/>
                    <a:pt x="8942" y="9930"/>
                  </a:cubicBezTo>
                  <a:lnTo>
                    <a:pt x="9931" y="8942"/>
                  </a:lnTo>
                  <a:cubicBezTo>
                    <a:pt x="10062" y="8811"/>
                    <a:pt x="10062" y="8597"/>
                    <a:pt x="9931" y="8466"/>
                  </a:cubicBezTo>
                  <a:lnTo>
                    <a:pt x="9597" y="8144"/>
                  </a:lnTo>
                  <a:lnTo>
                    <a:pt x="9597" y="8120"/>
                  </a:lnTo>
                  <a:cubicBezTo>
                    <a:pt x="9919" y="7644"/>
                    <a:pt x="10121" y="7108"/>
                    <a:pt x="10252" y="6561"/>
                  </a:cubicBezTo>
                  <a:cubicBezTo>
                    <a:pt x="10252" y="6561"/>
                    <a:pt x="10252" y="6549"/>
                    <a:pt x="10264" y="6549"/>
                  </a:cubicBezTo>
                  <a:lnTo>
                    <a:pt x="10728" y="6549"/>
                  </a:lnTo>
                  <a:cubicBezTo>
                    <a:pt x="10907" y="6549"/>
                    <a:pt x="11062" y="6394"/>
                    <a:pt x="11062" y="6215"/>
                  </a:cubicBezTo>
                  <a:lnTo>
                    <a:pt x="11062" y="4834"/>
                  </a:lnTo>
                  <a:cubicBezTo>
                    <a:pt x="11062" y="4656"/>
                    <a:pt x="10907" y="4513"/>
                    <a:pt x="10728" y="4513"/>
                  </a:cubicBezTo>
                  <a:lnTo>
                    <a:pt x="10264" y="4513"/>
                  </a:lnTo>
                  <a:cubicBezTo>
                    <a:pt x="10264" y="4513"/>
                    <a:pt x="10252" y="4513"/>
                    <a:pt x="10252" y="4489"/>
                  </a:cubicBezTo>
                  <a:cubicBezTo>
                    <a:pt x="10133" y="3929"/>
                    <a:pt x="9907" y="3405"/>
                    <a:pt x="9597" y="2929"/>
                  </a:cubicBezTo>
                  <a:lnTo>
                    <a:pt x="9597" y="2917"/>
                  </a:lnTo>
                  <a:lnTo>
                    <a:pt x="9931" y="2584"/>
                  </a:lnTo>
                  <a:cubicBezTo>
                    <a:pt x="10062" y="2453"/>
                    <a:pt x="10062" y="2239"/>
                    <a:pt x="9931" y="2108"/>
                  </a:cubicBezTo>
                  <a:lnTo>
                    <a:pt x="8942" y="1131"/>
                  </a:lnTo>
                  <a:cubicBezTo>
                    <a:pt x="8877" y="1066"/>
                    <a:pt x="8791" y="1033"/>
                    <a:pt x="8704" y="1033"/>
                  </a:cubicBezTo>
                  <a:cubicBezTo>
                    <a:pt x="8618" y="1033"/>
                    <a:pt x="8532" y="1066"/>
                    <a:pt x="8466" y="1131"/>
                  </a:cubicBezTo>
                  <a:lnTo>
                    <a:pt x="8145" y="1453"/>
                  </a:lnTo>
                  <a:lnTo>
                    <a:pt x="8121" y="1453"/>
                  </a:lnTo>
                  <a:cubicBezTo>
                    <a:pt x="7645" y="1143"/>
                    <a:pt x="7109" y="941"/>
                    <a:pt x="6561" y="798"/>
                  </a:cubicBezTo>
                  <a:cubicBezTo>
                    <a:pt x="6561" y="798"/>
                    <a:pt x="6549" y="798"/>
                    <a:pt x="6549" y="786"/>
                  </a:cubicBezTo>
                  <a:lnTo>
                    <a:pt x="6549" y="322"/>
                  </a:lnTo>
                  <a:cubicBezTo>
                    <a:pt x="6549" y="143"/>
                    <a:pt x="6394" y="0"/>
                    <a:pt x="6216"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 name="Google Shape;13878;p100">
              <a:extLst>
                <a:ext uri="{FF2B5EF4-FFF2-40B4-BE49-F238E27FC236}">
                  <a16:creationId xmlns:a16="http://schemas.microsoft.com/office/drawing/2014/main" id="{E3F67CE8-1D65-5F62-F460-79AA57A12F0D}"/>
                </a:ext>
              </a:extLst>
            </p:cNvPr>
            <p:cNvSpPr/>
            <p:nvPr/>
          </p:nvSpPr>
          <p:spPr>
            <a:xfrm>
              <a:off x="1885146" y="1578204"/>
              <a:ext cx="182322" cy="180603"/>
            </a:xfrm>
            <a:custGeom>
              <a:avLst/>
              <a:gdLst/>
              <a:ahLst/>
              <a:cxnLst/>
              <a:rect l="l" t="t" r="r" b="b"/>
              <a:pathLst>
                <a:path w="5728" h="5674" extrusionOk="0">
                  <a:moveTo>
                    <a:pt x="3502" y="0"/>
                  </a:moveTo>
                  <a:cubicBezTo>
                    <a:pt x="3438" y="0"/>
                    <a:pt x="3374" y="2"/>
                    <a:pt x="3311" y="6"/>
                  </a:cubicBezTo>
                  <a:cubicBezTo>
                    <a:pt x="2453" y="53"/>
                    <a:pt x="1644" y="411"/>
                    <a:pt x="1048" y="1018"/>
                  </a:cubicBezTo>
                  <a:cubicBezTo>
                    <a:pt x="441" y="1625"/>
                    <a:pt x="84" y="2435"/>
                    <a:pt x="36" y="3280"/>
                  </a:cubicBezTo>
                  <a:cubicBezTo>
                    <a:pt x="1" y="4125"/>
                    <a:pt x="263" y="4959"/>
                    <a:pt x="798" y="5614"/>
                  </a:cubicBezTo>
                  <a:cubicBezTo>
                    <a:pt x="834" y="5661"/>
                    <a:pt x="870" y="5673"/>
                    <a:pt x="917" y="5673"/>
                  </a:cubicBezTo>
                  <a:cubicBezTo>
                    <a:pt x="953" y="5673"/>
                    <a:pt x="989" y="5661"/>
                    <a:pt x="1025" y="5649"/>
                  </a:cubicBezTo>
                  <a:cubicBezTo>
                    <a:pt x="1096" y="5590"/>
                    <a:pt x="1096" y="5483"/>
                    <a:pt x="1048" y="5423"/>
                  </a:cubicBezTo>
                  <a:cubicBezTo>
                    <a:pt x="572" y="4828"/>
                    <a:pt x="322" y="4066"/>
                    <a:pt x="370" y="3304"/>
                  </a:cubicBezTo>
                  <a:cubicBezTo>
                    <a:pt x="417" y="2530"/>
                    <a:pt x="727" y="1804"/>
                    <a:pt x="1275" y="1256"/>
                  </a:cubicBezTo>
                  <a:cubicBezTo>
                    <a:pt x="1822" y="708"/>
                    <a:pt x="2560" y="375"/>
                    <a:pt x="3334" y="351"/>
                  </a:cubicBezTo>
                  <a:cubicBezTo>
                    <a:pt x="3397" y="347"/>
                    <a:pt x="3459" y="345"/>
                    <a:pt x="3521" y="345"/>
                  </a:cubicBezTo>
                  <a:cubicBezTo>
                    <a:pt x="4227" y="345"/>
                    <a:pt x="4895" y="592"/>
                    <a:pt x="5442" y="1030"/>
                  </a:cubicBezTo>
                  <a:cubicBezTo>
                    <a:pt x="5473" y="1055"/>
                    <a:pt x="5510" y="1068"/>
                    <a:pt x="5547" y="1068"/>
                  </a:cubicBezTo>
                  <a:cubicBezTo>
                    <a:pt x="5595" y="1068"/>
                    <a:pt x="5641" y="1046"/>
                    <a:pt x="5668" y="1006"/>
                  </a:cubicBezTo>
                  <a:cubicBezTo>
                    <a:pt x="5727" y="911"/>
                    <a:pt x="5716" y="815"/>
                    <a:pt x="5656" y="768"/>
                  </a:cubicBezTo>
                  <a:cubicBezTo>
                    <a:pt x="5050" y="272"/>
                    <a:pt x="4291" y="0"/>
                    <a:pt x="3502"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3879;p100">
              <a:extLst>
                <a:ext uri="{FF2B5EF4-FFF2-40B4-BE49-F238E27FC236}">
                  <a16:creationId xmlns:a16="http://schemas.microsoft.com/office/drawing/2014/main" id="{44E28DB8-3AF0-2387-2A78-AB06EA0E81B7}"/>
                </a:ext>
              </a:extLst>
            </p:cNvPr>
            <p:cNvSpPr/>
            <p:nvPr/>
          </p:nvSpPr>
          <p:spPr>
            <a:xfrm>
              <a:off x="1923820" y="1610193"/>
              <a:ext cx="183054" cy="186874"/>
            </a:xfrm>
            <a:custGeom>
              <a:avLst/>
              <a:gdLst/>
              <a:ahLst/>
              <a:cxnLst/>
              <a:rect l="l" t="t" r="r" b="b"/>
              <a:pathLst>
                <a:path w="5751" h="5871" extrusionOk="0">
                  <a:moveTo>
                    <a:pt x="3310" y="358"/>
                  </a:moveTo>
                  <a:lnTo>
                    <a:pt x="3310" y="1025"/>
                  </a:lnTo>
                  <a:cubicBezTo>
                    <a:pt x="3310" y="1132"/>
                    <a:pt x="3274" y="1251"/>
                    <a:pt x="3227" y="1334"/>
                  </a:cubicBezTo>
                  <a:lnTo>
                    <a:pt x="3155" y="1501"/>
                  </a:lnTo>
                  <a:cubicBezTo>
                    <a:pt x="3143" y="1525"/>
                    <a:pt x="3143" y="1549"/>
                    <a:pt x="3143" y="1573"/>
                  </a:cubicBezTo>
                  <a:lnTo>
                    <a:pt x="3143" y="1918"/>
                  </a:lnTo>
                  <a:cubicBezTo>
                    <a:pt x="3143" y="2156"/>
                    <a:pt x="3048" y="2382"/>
                    <a:pt x="2869" y="2549"/>
                  </a:cubicBezTo>
                  <a:cubicBezTo>
                    <a:pt x="2691" y="2704"/>
                    <a:pt x="2477" y="2799"/>
                    <a:pt x="2226" y="2799"/>
                  </a:cubicBezTo>
                  <a:cubicBezTo>
                    <a:pt x="1774" y="2787"/>
                    <a:pt x="1381" y="2370"/>
                    <a:pt x="1381" y="1870"/>
                  </a:cubicBezTo>
                  <a:lnTo>
                    <a:pt x="1381" y="1573"/>
                  </a:lnTo>
                  <a:cubicBezTo>
                    <a:pt x="1381" y="1549"/>
                    <a:pt x="1381" y="1525"/>
                    <a:pt x="1369" y="1501"/>
                  </a:cubicBezTo>
                  <a:lnTo>
                    <a:pt x="1262" y="1311"/>
                  </a:lnTo>
                  <a:cubicBezTo>
                    <a:pt x="1238" y="1227"/>
                    <a:pt x="1203" y="1156"/>
                    <a:pt x="1203" y="1072"/>
                  </a:cubicBezTo>
                  <a:lnTo>
                    <a:pt x="1203" y="1049"/>
                  </a:lnTo>
                  <a:cubicBezTo>
                    <a:pt x="1203" y="668"/>
                    <a:pt x="1524" y="358"/>
                    <a:pt x="1905" y="358"/>
                  </a:cubicBezTo>
                  <a:close/>
                  <a:moveTo>
                    <a:pt x="1905" y="3049"/>
                  </a:moveTo>
                  <a:cubicBezTo>
                    <a:pt x="2012" y="3085"/>
                    <a:pt x="2119" y="3108"/>
                    <a:pt x="2238" y="3108"/>
                  </a:cubicBezTo>
                  <a:lnTo>
                    <a:pt x="2274" y="3108"/>
                  </a:lnTo>
                  <a:cubicBezTo>
                    <a:pt x="2393" y="3108"/>
                    <a:pt x="2512" y="3097"/>
                    <a:pt x="2631" y="3049"/>
                  </a:cubicBezTo>
                  <a:lnTo>
                    <a:pt x="2631" y="3049"/>
                  </a:lnTo>
                  <a:cubicBezTo>
                    <a:pt x="2619" y="3108"/>
                    <a:pt x="2631" y="3156"/>
                    <a:pt x="2655" y="3204"/>
                  </a:cubicBezTo>
                  <a:lnTo>
                    <a:pt x="2512" y="3335"/>
                  </a:lnTo>
                  <a:cubicBezTo>
                    <a:pt x="2441" y="3406"/>
                    <a:pt x="2357" y="3442"/>
                    <a:pt x="2262" y="3442"/>
                  </a:cubicBezTo>
                  <a:cubicBezTo>
                    <a:pt x="2179" y="3442"/>
                    <a:pt x="2084" y="3406"/>
                    <a:pt x="2012" y="3335"/>
                  </a:cubicBezTo>
                  <a:lnTo>
                    <a:pt x="1881" y="3204"/>
                  </a:lnTo>
                  <a:cubicBezTo>
                    <a:pt x="1893" y="3156"/>
                    <a:pt x="1905" y="3108"/>
                    <a:pt x="1905" y="3049"/>
                  </a:cubicBezTo>
                  <a:close/>
                  <a:moveTo>
                    <a:pt x="2810" y="3466"/>
                  </a:moveTo>
                  <a:cubicBezTo>
                    <a:pt x="2858" y="3501"/>
                    <a:pt x="2905" y="3513"/>
                    <a:pt x="2941" y="3525"/>
                  </a:cubicBezTo>
                  <a:lnTo>
                    <a:pt x="3524" y="3692"/>
                  </a:lnTo>
                  <a:cubicBezTo>
                    <a:pt x="3679" y="3739"/>
                    <a:pt x="3774" y="3870"/>
                    <a:pt x="3774" y="4037"/>
                  </a:cubicBezTo>
                  <a:lnTo>
                    <a:pt x="3774" y="5132"/>
                  </a:lnTo>
                  <a:lnTo>
                    <a:pt x="3822" y="5132"/>
                  </a:lnTo>
                  <a:cubicBezTo>
                    <a:pt x="3703" y="5204"/>
                    <a:pt x="3584" y="5263"/>
                    <a:pt x="3453" y="5311"/>
                  </a:cubicBezTo>
                  <a:lnTo>
                    <a:pt x="3453" y="4335"/>
                  </a:lnTo>
                  <a:cubicBezTo>
                    <a:pt x="3453" y="4240"/>
                    <a:pt x="3381" y="4168"/>
                    <a:pt x="3286" y="4168"/>
                  </a:cubicBezTo>
                  <a:cubicBezTo>
                    <a:pt x="3203" y="4168"/>
                    <a:pt x="3119" y="4240"/>
                    <a:pt x="3119" y="4335"/>
                  </a:cubicBezTo>
                  <a:lnTo>
                    <a:pt x="3119" y="5430"/>
                  </a:lnTo>
                  <a:cubicBezTo>
                    <a:pt x="2881" y="5502"/>
                    <a:pt x="2655" y="5537"/>
                    <a:pt x="2405" y="5549"/>
                  </a:cubicBezTo>
                  <a:lnTo>
                    <a:pt x="2262" y="5549"/>
                  </a:lnTo>
                  <a:cubicBezTo>
                    <a:pt x="1965" y="5549"/>
                    <a:pt x="1667" y="5502"/>
                    <a:pt x="1381" y="5430"/>
                  </a:cubicBezTo>
                  <a:lnTo>
                    <a:pt x="1381" y="4335"/>
                  </a:lnTo>
                  <a:cubicBezTo>
                    <a:pt x="1381" y="4240"/>
                    <a:pt x="1310" y="4168"/>
                    <a:pt x="1214" y="4168"/>
                  </a:cubicBezTo>
                  <a:cubicBezTo>
                    <a:pt x="1131" y="4168"/>
                    <a:pt x="1060" y="4240"/>
                    <a:pt x="1060" y="4335"/>
                  </a:cubicBezTo>
                  <a:lnTo>
                    <a:pt x="1060" y="5311"/>
                  </a:lnTo>
                  <a:cubicBezTo>
                    <a:pt x="941" y="5252"/>
                    <a:pt x="798" y="5192"/>
                    <a:pt x="679" y="5132"/>
                  </a:cubicBezTo>
                  <a:lnTo>
                    <a:pt x="679" y="4037"/>
                  </a:lnTo>
                  <a:cubicBezTo>
                    <a:pt x="679" y="3870"/>
                    <a:pt x="786" y="3739"/>
                    <a:pt x="941" y="3692"/>
                  </a:cubicBezTo>
                  <a:lnTo>
                    <a:pt x="1512" y="3525"/>
                  </a:lnTo>
                  <a:cubicBezTo>
                    <a:pt x="1560" y="3513"/>
                    <a:pt x="1619" y="3501"/>
                    <a:pt x="1655" y="3466"/>
                  </a:cubicBezTo>
                  <a:lnTo>
                    <a:pt x="1750" y="3573"/>
                  </a:lnTo>
                  <a:cubicBezTo>
                    <a:pt x="1893" y="3704"/>
                    <a:pt x="2072" y="3763"/>
                    <a:pt x="2226" y="3763"/>
                  </a:cubicBezTo>
                  <a:cubicBezTo>
                    <a:pt x="2405" y="3763"/>
                    <a:pt x="2572" y="3704"/>
                    <a:pt x="2703" y="3573"/>
                  </a:cubicBezTo>
                  <a:lnTo>
                    <a:pt x="2810" y="3466"/>
                  </a:lnTo>
                  <a:close/>
                  <a:moveTo>
                    <a:pt x="1893" y="1"/>
                  </a:moveTo>
                  <a:cubicBezTo>
                    <a:pt x="1322" y="1"/>
                    <a:pt x="869" y="465"/>
                    <a:pt x="869" y="1025"/>
                  </a:cubicBezTo>
                  <a:lnTo>
                    <a:pt x="869" y="1037"/>
                  </a:lnTo>
                  <a:cubicBezTo>
                    <a:pt x="869" y="1168"/>
                    <a:pt x="893" y="1311"/>
                    <a:pt x="953" y="1430"/>
                  </a:cubicBezTo>
                  <a:lnTo>
                    <a:pt x="1048" y="1596"/>
                  </a:lnTo>
                  <a:lnTo>
                    <a:pt x="1048" y="1858"/>
                  </a:lnTo>
                  <a:cubicBezTo>
                    <a:pt x="1048" y="2275"/>
                    <a:pt x="1250" y="2644"/>
                    <a:pt x="1560" y="2882"/>
                  </a:cubicBezTo>
                  <a:lnTo>
                    <a:pt x="1560" y="3037"/>
                  </a:lnTo>
                  <a:cubicBezTo>
                    <a:pt x="1560" y="3108"/>
                    <a:pt x="1500" y="3180"/>
                    <a:pt x="1429" y="3216"/>
                  </a:cubicBezTo>
                  <a:lnTo>
                    <a:pt x="845" y="3382"/>
                  </a:lnTo>
                  <a:cubicBezTo>
                    <a:pt x="548" y="3466"/>
                    <a:pt x="357" y="3739"/>
                    <a:pt x="357" y="4037"/>
                  </a:cubicBezTo>
                  <a:lnTo>
                    <a:pt x="357" y="4906"/>
                  </a:lnTo>
                  <a:cubicBezTo>
                    <a:pt x="333" y="4894"/>
                    <a:pt x="310" y="4859"/>
                    <a:pt x="286" y="4847"/>
                  </a:cubicBezTo>
                  <a:cubicBezTo>
                    <a:pt x="256" y="4822"/>
                    <a:pt x="220" y="4810"/>
                    <a:pt x="185" y="4810"/>
                  </a:cubicBezTo>
                  <a:cubicBezTo>
                    <a:pt x="135" y="4810"/>
                    <a:pt x="87" y="4834"/>
                    <a:pt x="60" y="4882"/>
                  </a:cubicBezTo>
                  <a:cubicBezTo>
                    <a:pt x="0" y="4954"/>
                    <a:pt x="12" y="5061"/>
                    <a:pt x="95" y="5097"/>
                  </a:cubicBezTo>
                  <a:cubicBezTo>
                    <a:pt x="702" y="5597"/>
                    <a:pt x="1476" y="5871"/>
                    <a:pt x="2262" y="5871"/>
                  </a:cubicBezTo>
                  <a:lnTo>
                    <a:pt x="2429" y="5871"/>
                  </a:lnTo>
                  <a:cubicBezTo>
                    <a:pt x="3286" y="5835"/>
                    <a:pt x="4096" y="5478"/>
                    <a:pt x="4691" y="4859"/>
                  </a:cubicBezTo>
                  <a:cubicBezTo>
                    <a:pt x="5298" y="4251"/>
                    <a:pt x="5655" y="3454"/>
                    <a:pt x="5703" y="2596"/>
                  </a:cubicBezTo>
                  <a:cubicBezTo>
                    <a:pt x="5751" y="1751"/>
                    <a:pt x="5477" y="918"/>
                    <a:pt x="4941" y="263"/>
                  </a:cubicBezTo>
                  <a:cubicBezTo>
                    <a:pt x="4908" y="223"/>
                    <a:pt x="4861" y="206"/>
                    <a:pt x="4815" y="206"/>
                  </a:cubicBezTo>
                  <a:cubicBezTo>
                    <a:pt x="4778" y="206"/>
                    <a:pt x="4742" y="218"/>
                    <a:pt x="4715" y="239"/>
                  </a:cubicBezTo>
                  <a:cubicBezTo>
                    <a:pt x="4643" y="299"/>
                    <a:pt x="4643" y="406"/>
                    <a:pt x="4691" y="465"/>
                  </a:cubicBezTo>
                  <a:cubicBezTo>
                    <a:pt x="5167" y="1061"/>
                    <a:pt x="5417" y="1811"/>
                    <a:pt x="5370" y="2573"/>
                  </a:cubicBezTo>
                  <a:cubicBezTo>
                    <a:pt x="5334" y="3347"/>
                    <a:pt x="5013" y="4073"/>
                    <a:pt x="4465" y="4632"/>
                  </a:cubicBezTo>
                  <a:cubicBezTo>
                    <a:pt x="4358" y="4728"/>
                    <a:pt x="4262" y="4823"/>
                    <a:pt x="4155" y="4906"/>
                  </a:cubicBezTo>
                  <a:lnTo>
                    <a:pt x="4155" y="4037"/>
                  </a:lnTo>
                  <a:cubicBezTo>
                    <a:pt x="4155" y="3739"/>
                    <a:pt x="3941" y="3466"/>
                    <a:pt x="3667" y="3382"/>
                  </a:cubicBezTo>
                  <a:lnTo>
                    <a:pt x="3084" y="3216"/>
                  </a:lnTo>
                  <a:cubicBezTo>
                    <a:pt x="3012" y="3180"/>
                    <a:pt x="2953" y="3120"/>
                    <a:pt x="2953" y="3037"/>
                  </a:cubicBezTo>
                  <a:lnTo>
                    <a:pt x="2953" y="2906"/>
                  </a:lnTo>
                  <a:cubicBezTo>
                    <a:pt x="3012" y="2858"/>
                    <a:pt x="3048" y="2823"/>
                    <a:pt x="3096" y="2763"/>
                  </a:cubicBezTo>
                  <a:cubicBezTo>
                    <a:pt x="3334" y="2549"/>
                    <a:pt x="3453" y="2227"/>
                    <a:pt x="3453" y="1906"/>
                  </a:cubicBezTo>
                  <a:lnTo>
                    <a:pt x="3453" y="1596"/>
                  </a:lnTo>
                  <a:lnTo>
                    <a:pt x="3512" y="1453"/>
                  </a:lnTo>
                  <a:cubicBezTo>
                    <a:pt x="3584" y="1311"/>
                    <a:pt x="3620" y="1156"/>
                    <a:pt x="3620" y="1001"/>
                  </a:cubicBezTo>
                  <a:lnTo>
                    <a:pt x="3620" y="168"/>
                  </a:lnTo>
                  <a:cubicBezTo>
                    <a:pt x="3620" y="72"/>
                    <a:pt x="3548" y="1"/>
                    <a:pt x="3453"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13880;p100">
              <a:extLst>
                <a:ext uri="{FF2B5EF4-FFF2-40B4-BE49-F238E27FC236}">
                  <a16:creationId xmlns:a16="http://schemas.microsoft.com/office/drawing/2014/main" id="{9B1A31D3-5C20-7830-2330-341AC6C04D92}"/>
                </a:ext>
              </a:extLst>
            </p:cNvPr>
            <p:cNvSpPr/>
            <p:nvPr/>
          </p:nvSpPr>
          <p:spPr>
            <a:xfrm>
              <a:off x="1974207" y="1638617"/>
              <a:ext cx="43989" cy="15597"/>
            </a:xfrm>
            <a:custGeom>
              <a:avLst/>
              <a:gdLst/>
              <a:ahLst/>
              <a:cxnLst/>
              <a:rect l="l" t="t" r="r" b="b"/>
              <a:pathLst>
                <a:path w="1382" h="490" extrusionOk="0">
                  <a:moveTo>
                    <a:pt x="155" y="1"/>
                  </a:moveTo>
                  <a:cubicBezTo>
                    <a:pt x="72" y="1"/>
                    <a:pt x="1" y="72"/>
                    <a:pt x="1" y="168"/>
                  </a:cubicBezTo>
                  <a:cubicBezTo>
                    <a:pt x="1" y="251"/>
                    <a:pt x="72" y="322"/>
                    <a:pt x="155" y="322"/>
                  </a:cubicBezTo>
                  <a:cubicBezTo>
                    <a:pt x="334" y="322"/>
                    <a:pt x="870" y="358"/>
                    <a:pt x="1132" y="477"/>
                  </a:cubicBezTo>
                  <a:cubicBezTo>
                    <a:pt x="1155" y="489"/>
                    <a:pt x="1167" y="489"/>
                    <a:pt x="1203" y="489"/>
                  </a:cubicBezTo>
                  <a:cubicBezTo>
                    <a:pt x="1263" y="489"/>
                    <a:pt x="1322" y="465"/>
                    <a:pt x="1346" y="406"/>
                  </a:cubicBezTo>
                  <a:cubicBezTo>
                    <a:pt x="1382" y="322"/>
                    <a:pt x="1346" y="227"/>
                    <a:pt x="1275" y="191"/>
                  </a:cubicBezTo>
                  <a:cubicBezTo>
                    <a:pt x="905" y="1"/>
                    <a:pt x="191" y="1"/>
                    <a:pt x="155"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grpSp>
      <p:grpSp>
        <p:nvGrpSpPr>
          <p:cNvPr id="13" name="Google Shape;13895;p100">
            <a:extLst>
              <a:ext uri="{FF2B5EF4-FFF2-40B4-BE49-F238E27FC236}">
                <a16:creationId xmlns:a16="http://schemas.microsoft.com/office/drawing/2014/main" id="{16E12DED-ED6F-16BD-5082-3DE8DA2313D1}"/>
              </a:ext>
            </a:extLst>
          </p:cNvPr>
          <p:cNvGrpSpPr/>
          <p:nvPr/>
        </p:nvGrpSpPr>
        <p:grpSpPr>
          <a:xfrm>
            <a:off x="1205822" y="3218992"/>
            <a:ext cx="336188" cy="335425"/>
            <a:chOff x="2302788" y="1505981"/>
            <a:chExt cx="336188" cy="335425"/>
          </a:xfrm>
        </p:grpSpPr>
        <p:sp>
          <p:nvSpPr>
            <p:cNvPr id="14" name="Google Shape;13896;p100">
              <a:extLst>
                <a:ext uri="{FF2B5EF4-FFF2-40B4-BE49-F238E27FC236}">
                  <a16:creationId xmlns:a16="http://schemas.microsoft.com/office/drawing/2014/main" id="{05923BDC-9D00-B968-480F-9F89D8D2B7BA}"/>
                </a:ext>
              </a:extLst>
            </p:cNvPr>
            <p:cNvSpPr/>
            <p:nvPr/>
          </p:nvSpPr>
          <p:spPr>
            <a:xfrm>
              <a:off x="2302788" y="1505981"/>
              <a:ext cx="336188" cy="335425"/>
            </a:xfrm>
            <a:custGeom>
              <a:avLst/>
              <a:gdLst/>
              <a:ahLst/>
              <a:cxnLst/>
              <a:rect l="l" t="t" r="r" b="b"/>
              <a:pathLst>
                <a:path w="10562" h="10538" extrusionOk="0">
                  <a:moveTo>
                    <a:pt x="5275" y="1"/>
                  </a:moveTo>
                  <a:cubicBezTo>
                    <a:pt x="3858" y="1"/>
                    <a:pt x="2536" y="548"/>
                    <a:pt x="1548" y="1548"/>
                  </a:cubicBezTo>
                  <a:cubicBezTo>
                    <a:pt x="548" y="2549"/>
                    <a:pt x="0" y="3870"/>
                    <a:pt x="0" y="5263"/>
                  </a:cubicBezTo>
                  <a:cubicBezTo>
                    <a:pt x="0" y="6668"/>
                    <a:pt x="548" y="8002"/>
                    <a:pt x="1548" y="8990"/>
                  </a:cubicBezTo>
                  <a:cubicBezTo>
                    <a:pt x="2548" y="9990"/>
                    <a:pt x="3870" y="10538"/>
                    <a:pt x="5275" y="10538"/>
                  </a:cubicBezTo>
                  <a:cubicBezTo>
                    <a:pt x="6680" y="10538"/>
                    <a:pt x="8013" y="9990"/>
                    <a:pt x="8989" y="8990"/>
                  </a:cubicBezTo>
                  <a:cubicBezTo>
                    <a:pt x="9990" y="7990"/>
                    <a:pt x="10537" y="6668"/>
                    <a:pt x="10537" y="5263"/>
                  </a:cubicBezTo>
                  <a:cubicBezTo>
                    <a:pt x="10561" y="5192"/>
                    <a:pt x="10549" y="5085"/>
                    <a:pt x="10549" y="5001"/>
                  </a:cubicBezTo>
                  <a:cubicBezTo>
                    <a:pt x="10549" y="4906"/>
                    <a:pt x="10478" y="4847"/>
                    <a:pt x="10394" y="4847"/>
                  </a:cubicBezTo>
                  <a:cubicBezTo>
                    <a:pt x="10299" y="4847"/>
                    <a:pt x="10240" y="4930"/>
                    <a:pt x="10240" y="5013"/>
                  </a:cubicBezTo>
                  <a:lnTo>
                    <a:pt x="10240" y="5287"/>
                  </a:lnTo>
                  <a:cubicBezTo>
                    <a:pt x="10240" y="6609"/>
                    <a:pt x="9716" y="7859"/>
                    <a:pt x="8787" y="8799"/>
                  </a:cubicBezTo>
                  <a:cubicBezTo>
                    <a:pt x="7846" y="9728"/>
                    <a:pt x="6596" y="10252"/>
                    <a:pt x="5275" y="10252"/>
                  </a:cubicBezTo>
                  <a:cubicBezTo>
                    <a:pt x="3941" y="10252"/>
                    <a:pt x="2691" y="9728"/>
                    <a:pt x="1762" y="8799"/>
                  </a:cubicBezTo>
                  <a:cubicBezTo>
                    <a:pt x="822" y="7859"/>
                    <a:pt x="298" y="6609"/>
                    <a:pt x="298" y="5287"/>
                  </a:cubicBezTo>
                  <a:cubicBezTo>
                    <a:pt x="298" y="3954"/>
                    <a:pt x="822" y="2703"/>
                    <a:pt x="1762" y="1775"/>
                  </a:cubicBezTo>
                  <a:cubicBezTo>
                    <a:pt x="2691" y="834"/>
                    <a:pt x="3941" y="310"/>
                    <a:pt x="5275" y="310"/>
                  </a:cubicBezTo>
                  <a:cubicBezTo>
                    <a:pt x="6442" y="310"/>
                    <a:pt x="7573" y="727"/>
                    <a:pt x="8466" y="1477"/>
                  </a:cubicBezTo>
                  <a:cubicBezTo>
                    <a:pt x="9347" y="2215"/>
                    <a:pt x="9942" y="3239"/>
                    <a:pt x="10156" y="4370"/>
                  </a:cubicBezTo>
                  <a:cubicBezTo>
                    <a:pt x="10167" y="4454"/>
                    <a:pt x="10223" y="4492"/>
                    <a:pt x="10301" y="4492"/>
                  </a:cubicBezTo>
                  <a:cubicBezTo>
                    <a:pt x="10312" y="4492"/>
                    <a:pt x="10323" y="4491"/>
                    <a:pt x="10335" y="4489"/>
                  </a:cubicBezTo>
                  <a:cubicBezTo>
                    <a:pt x="10418" y="4477"/>
                    <a:pt x="10466" y="4406"/>
                    <a:pt x="10454" y="4311"/>
                  </a:cubicBezTo>
                  <a:cubicBezTo>
                    <a:pt x="10228" y="3108"/>
                    <a:pt x="9597" y="2025"/>
                    <a:pt x="8668" y="1239"/>
                  </a:cubicBezTo>
                  <a:cubicBezTo>
                    <a:pt x="7716" y="429"/>
                    <a:pt x="6501" y="1"/>
                    <a:pt x="5275"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13897;p100">
              <a:extLst>
                <a:ext uri="{FF2B5EF4-FFF2-40B4-BE49-F238E27FC236}">
                  <a16:creationId xmlns:a16="http://schemas.microsoft.com/office/drawing/2014/main" id="{B5B8C10D-B49F-5D61-7D02-566C4D1C579E}"/>
                </a:ext>
              </a:extLst>
            </p:cNvPr>
            <p:cNvSpPr/>
            <p:nvPr/>
          </p:nvSpPr>
          <p:spPr>
            <a:xfrm>
              <a:off x="2327806" y="1530618"/>
              <a:ext cx="287266" cy="286916"/>
            </a:xfrm>
            <a:custGeom>
              <a:avLst/>
              <a:gdLst/>
              <a:ahLst/>
              <a:cxnLst/>
              <a:rect l="l" t="t" r="r" b="b"/>
              <a:pathLst>
                <a:path w="9025" h="9014" extrusionOk="0">
                  <a:moveTo>
                    <a:pt x="4513" y="1"/>
                  </a:moveTo>
                  <a:cubicBezTo>
                    <a:pt x="3870" y="1"/>
                    <a:pt x="3262" y="132"/>
                    <a:pt x="2679" y="382"/>
                  </a:cubicBezTo>
                  <a:cubicBezTo>
                    <a:pt x="2119" y="644"/>
                    <a:pt x="1619" y="1001"/>
                    <a:pt x="1215" y="1441"/>
                  </a:cubicBezTo>
                  <a:cubicBezTo>
                    <a:pt x="1155" y="1501"/>
                    <a:pt x="1155" y="1608"/>
                    <a:pt x="1226" y="1667"/>
                  </a:cubicBezTo>
                  <a:cubicBezTo>
                    <a:pt x="1255" y="1696"/>
                    <a:pt x="1294" y="1711"/>
                    <a:pt x="1334" y="1711"/>
                  </a:cubicBezTo>
                  <a:cubicBezTo>
                    <a:pt x="1377" y="1711"/>
                    <a:pt x="1422" y="1693"/>
                    <a:pt x="1453" y="1656"/>
                  </a:cubicBezTo>
                  <a:cubicBezTo>
                    <a:pt x="1834" y="1239"/>
                    <a:pt x="2298" y="894"/>
                    <a:pt x="2822" y="667"/>
                  </a:cubicBezTo>
                  <a:cubicBezTo>
                    <a:pt x="3358" y="429"/>
                    <a:pt x="3929" y="310"/>
                    <a:pt x="4524" y="310"/>
                  </a:cubicBezTo>
                  <a:cubicBezTo>
                    <a:pt x="6834" y="310"/>
                    <a:pt x="8727" y="2191"/>
                    <a:pt x="8727" y="4513"/>
                  </a:cubicBezTo>
                  <a:cubicBezTo>
                    <a:pt x="8727" y="6811"/>
                    <a:pt x="6846" y="8704"/>
                    <a:pt x="4524" y="8704"/>
                  </a:cubicBezTo>
                  <a:cubicBezTo>
                    <a:pt x="2227" y="8704"/>
                    <a:pt x="333" y="6835"/>
                    <a:pt x="333" y="4513"/>
                  </a:cubicBezTo>
                  <a:cubicBezTo>
                    <a:pt x="333" y="3692"/>
                    <a:pt x="572" y="2882"/>
                    <a:pt x="1036" y="2203"/>
                  </a:cubicBezTo>
                  <a:cubicBezTo>
                    <a:pt x="1048" y="2132"/>
                    <a:pt x="1036" y="2037"/>
                    <a:pt x="953" y="1977"/>
                  </a:cubicBezTo>
                  <a:cubicBezTo>
                    <a:pt x="927" y="1960"/>
                    <a:pt x="900" y="1952"/>
                    <a:pt x="874" y="1952"/>
                  </a:cubicBezTo>
                  <a:cubicBezTo>
                    <a:pt x="827" y="1952"/>
                    <a:pt x="781" y="1979"/>
                    <a:pt x="750" y="2025"/>
                  </a:cubicBezTo>
                  <a:cubicBezTo>
                    <a:pt x="262" y="2751"/>
                    <a:pt x="0" y="3620"/>
                    <a:pt x="0" y="4513"/>
                  </a:cubicBezTo>
                  <a:cubicBezTo>
                    <a:pt x="0" y="5716"/>
                    <a:pt x="464" y="6847"/>
                    <a:pt x="1334" y="7692"/>
                  </a:cubicBezTo>
                  <a:cubicBezTo>
                    <a:pt x="2191" y="8537"/>
                    <a:pt x="3310" y="9014"/>
                    <a:pt x="4513" y="9014"/>
                  </a:cubicBezTo>
                  <a:cubicBezTo>
                    <a:pt x="5715" y="9014"/>
                    <a:pt x="6846" y="8549"/>
                    <a:pt x="7692" y="7692"/>
                  </a:cubicBezTo>
                  <a:cubicBezTo>
                    <a:pt x="8549" y="6835"/>
                    <a:pt x="9025" y="5716"/>
                    <a:pt x="9025" y="4513"/>
                  </a:cubicBezTo>
                  <a:cubicBezTo>
                    <a:pt x="9025" y="3299"/>
                    <a:pt x="8561" y="2168"/>
                    <a:pt x="7692" y="1322"/>
                  </a:cubicBezTo>
                  <a:cubicBezTo>
                    <a:pt x="6846" y="477"/>
                    <a:pt x="5715" y="1"/>
                    <a:pt x="4513"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 name="Google Shape;13898;p100">
              <a:extLst>
                <a:ext uri="{FF2B5EF4-FFF2-40B4-BE49-F238E27FC236}">
                  <a16:creationId xmlns:a16="http://schemas.microsoft.com/office/drawing/2014/main" id="{F111C7CA-C1A8-6B8A-D6C7-ABADFC694E2C}"/>
                </a:ext>
              </a:extLst>
            </p:cNvPr>
            <p:cNvSpPr/>
            <p:nvPr/>
          </p:nvSpPr>
          <p:spPr>
            <a:xfrm>
              <a:off x="2352061" y="1669333"/>
              <a:ext cx="16679" cy="9485"/>
            </a:xfrm>
            <a:custGeom>
              <a:avLst/>
              <a:gdLst/>
              <a:ahLst/>
              <a:cxnLst/>
              <a:rect l="l" t="t" r="r" b="b"/>
              <a:pathLst>
                <a:path w="524" h="298" extrusionOk="0">
                  <a:moveTo>
                    <a:pt x="155" y="0"/>
                  </a:moveTo>
                  <a:cubicBezTo>
                    <a:pt x="60" y="0"/>
                    <a:pt x="0" y="60"/>
                    <a:pt x="0" y="155"/>
                  </a:cubicBezTo>
                  <a:cubicBezTo>
                    <a:pt x="0" y="238"/>
                    <a:pt x="72" y="298"/>
                    <a:pt x="155" y="298"/>
                  </a:cubicBezTo>
                  <a:lnTo>
                    <a:pt x="369" y="298"/>
                  </a:lnTo>
                  <a:cubicBezTo>
                    <a:pt x="464" y="298"/>
                    <a:pt x="524" y="226"/>
                    <a:pt x="524" y="155"/>
                  </a:cubicBezTo>
                  <a:cubicBezTo>
                    <a:pt x="524" y="60"/>
                    <a:pt x="453" y="0"/>
                    <a:pt x="369"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13899;p100">
              <a:extLst>
                <a:ext uri="{FF2B5EF4-FFF2-40B4-BE49-F238E27FC236}">
                  <a16:creationId xmlns:a16="http://schemas.microsoft.com/office/drawing/2014/main" id="{F32D9D0F-B184-CD1A-F9B7-21A843698F36}"/>
                </a:ext>
              </a:extLst>
            </p:cNvPr>
            <p:cNvSpPr/>
            <p:nvPr/>
          </p:nvSpPr>
          <p:spPr>
            <a:xfrm>
              <a:off x="2466871" y="1554490"/>
              <a:ext cx="123946" cy="124328"/>
            </a:xfrm>
            <a:custGeom>
              <a:avLst/>
              <a:gdLst/>
              <a:ahLst/>
              <a:cxnLst/>
              <a:rect l="l" t="t" r="r" b="b"/>
              <a:pathLst>
                <a:path w="3894" h="3906" extrusionOk="0">
                  <a:moveTo>
                    <a:pt x="144" y="1"/>
                  </a:moveTo>
                  <a:cubicBezTo>
                    <a:pt x="48" y="1"/>
                    <a:pt x="1" y="84"/>
                    <a:pt x="1" y="155"/>
                  </a:cubicBezTo>
                  <a:lnTo>
                    <a:pt x="1" y="3751"/>
                  </a:lnTo>
                  <a:cubicBezTo>
                    <a:pt x="1" y="3846"/>
                    <a:pt x="72" y="3906"/>
                    <a:pt x="144" y="3906"/>
                  </a:cubicBezTo>
                  <a:lnTo>
                    <a:pt x="3751" y="3906"/>
                  </a:lnTo>
                  <a:cubicBezTo>
                    <a:pt x="3834" y="3906"/>
                    <a:pt x="3894" y="3834"/>
                    <a:pt x="3894" y="3751"/>
                  </a:cubicBezTo>
                  <a:cubicBezTo>
                    <a:pt x="3894" y="3668"/>
                    <a:pt x="3823" y="3608"/>
                    <a:pt x="3751" y="3608"/>
                  </a:cubicBezTo>
                  <a:lnTo>
                    <a:pt x="310" y="3608"/>
                  </a:lnTo>
                  <a:lnTo>
                    <a:pt x="310" y="155"/>
                  </a:lnTo>
                  <a:lnTo>
                    <a:pt x="298" y="155"/>
                  </a:lnTo>
                  <a:cubicBezTo>
                    <a:pt x="298" y="72"/>
                    <a:pt x="215" y="1"/>
                    <a:pt x="144"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13900;p100">
              <a:extLst>
                <a:ext uri="{FF2B5EF4-FFF2-40B4-BE49-F238E27FC236}">
                  <a16:creationId xmlns:a16="http://schemas.microsoft.com/office/drawing/2014/main" id="{2D011D98-E5AC-7F29-EDDB-E8664FAD4AC9}"/>
                </a:ext>
              </a:extLst>
            </p:cNvPr>
            <p:cNvSpPr/>
            <p:nvPr/>
          </p:nvSpPr>
          <p:spPr>
            <a:xfrm>
              <a:off x="2466107" y="1776950"/>
              <a:ext cx="9517" cy="16711"/>
            </a:xfrm>
            <a:custGeom>
              <a:avLst/>
              <a:gdLst/>
              <a:ahLst/>
              <a:cxnLst/>
              <a:rect l="l" t="t" r="r" b="b"/>
              <a:pathLst>
                <a:path w="299" h="525" extrusionOk="0">
                  <a:moveTo>
                    <a:pt x="156" y="1"/>
                  </a:moveTo>
                  <a:cubicBezTo>
                    <a:pt x="60" y="1"/>
                    <a:pt x="1" y="72"/>
                    <a:pt x="1" y="144"/>
                  </a:cubicBezTo>
                  <a:lnTo>
                    <a:pt x="1" y="370"/>
                  </a:lnTo>
                  <a:cubicBezTo>
                    <a:pt x="1" y="465"/>
                    <a:pt x="84" y="525"/>
                    <a:pt x="156" y="525"/>
                  </a:cubicBezTo>
                  <a:cubicBezTo>
                    <a:pt x="239" y="525"/>
                    <a:pt x="299" y="441"/>
                    <a:pt x="299" y="370"/>
                  </a:cubicBezTo>
                  <a:lnTo>
                    <a:pt x="299" y="144"/>
                  </a:lnTo>
                  <a:cubicBezTo>
                    <a:pt x="299" y="60"/>
                    <a:pt x="227" y="1"/>
                    <a:pt x="156"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13901;p100">
              <a:extLst>
                <a:ext uri="{FF2B5EF4-FFF2-40B4-BE49-F238E27FC236}">
                  <a16:creationId xmlns:a16="http://schemas.microsoft.com/office/drawing/2014/main" id="{665863CD-E75D-65B3-4403-86F1547FF9AB}"/>
                </a:ext>
              </a:extLst>
            </p:cNvPr>
            <p:cNvSpPr/>
            <p:nvPr/>
          </p:nvSpPr>
          <p:spPr>
            <a:xfrm>
              <a:off x="2384272" y="1587944"/>
              <a:ext cx="16329" cy="15087"/>
            </a:xfrm>
            <a:custGeom>
              <a:avLst/>
              <a:gdLst/>
              <a:ahLst/>
              <a:cxnLst/>
              <a:rect l="l" t="t" r="r" b="b"/>
              <a:pathLst>
                <a:path w="513" h="474" extrusionOk="0">
                  <a:moveTo>
                    <a:pt x="173" y="0"/>
                  </a:moveTo>
                  <a:cubicBezTo>
                    <a:pt x="131" y="0"/>
                    <a:pt x="89" y="15"/>
                    <a:pt x="60" y="45"/>
                  </a:cubicBezTo>
                  <a:cubicBezTo>
                    <a:pt x="0" y="105"/>
                    <a:pt x="0" y="212"/>
                    <a:pt x="60" y="271"/>
                  </a:cubicBezTo>
                  <a:lnTo>
                    <a:pt x="238" y="426"/>
                  </a:lnTo>
                  <a:cubicBezTo>
                    <a:pt x="274" y="462"/>
                    <a:pt x="310" y="474"/>
                    <a:pt x="345" y="474"/>
                  </a:cubicBezTo>
                  <a:cubicBezTo>
                    <a:pt x="393" y="474"/>
                    <a:pt x="417" y="462"/>
                    <a:pt x="453" y="426"/>
                  </a:cubicBezTo>
                  <a:cubicBezTo>
                    <a:pt x="512" y="367"/>
                    <a:pt x="512" y="271"/>
                    <a:pt x="453" y="212"/>
                  </a:cubicBezTo>
                  <a:lnTo>
                    <a:pt x="286" y="45"/>
                  </a:lnTo>
                  <a:cubicBezTo>
                    <a:pt x="256" y="15"/>
                    <a:pt x="214" y="0"/>
                    <a:pt x="173"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13902;p100">
              <a:extLst>
                <a:ext uri="{FF2B5EF4-FFF2-40B4-BE49-F238E27FC236}">
                  <a16:creationId xmlns:a16="http://schemas.microsoft.com/office/drawing/2014/main" id="{E93927F4-EBF4-C6FD-0AD2-67BC0774826A}"/>
                </a:ext>
              </a:extLst>
            </p:cNvPr>
            <p:cNvSpPr/>
            <p:nvPr/>
          </p:nvSpPr>
          <p:spPr>
            <a:xfrm>
              <a:off x="2541544" y="1745216"/>
              <a:ext cx="15565" cy="15087"/>
            </a:xfrm>
            <a:custGeom>
              <a:avLst/>
              <a:gdLst/>
              <a:ahLst/>
              <a:cxnLst/>
              <a:rect l="l" t="t" r="r" b="b"/>
              <a:pathLst>
                <a:path w="489" h="474" extrusionOk="0">
                  <a:moveTo>
                    <a:pt x="171" y="0"/>
                  </a:moveTo>
                  <a:cubicBezTo>
                    <a:pt x="131" y="0"/>
                    <a:pt x="89" y="15"/>
                    <a:pt x="60" y="45"/>
                  </a:cubicBezTo>
                  <a:cubicBezTo>
                    <a:pt x="0" y="105"/>
                    <a:pt x="0" y="212"/>
                    <a:pt x="60" y="259"/>
                  </a:cubicBezTo>
                  <a:lnTo>
                    <a:pt x="226" y="426"/>
                  </a:lnTo>
                  <a:cubicBezTo>
                    <a:pt x="250" y="462"/>
                    <a:pt x="298" y="474"/>
                    <a:pt x="334" y="474"/>
                  </a:cubicBezTo>
                  <a:cubicBezTo>
                    <a:pt x="369" y="474"/>
                    <a:pt x="405" y="462"/>
                    <a:pt x="429" y="426"/>
                  </a:cubicBezTo>
                  <a:cubicBezTo>
                    <a:pt x="488" y="367"/>
                    <a:pt x="488" y="259"/>
                    <a:pt x="429" y="212"/>
                  </a:cubicBezTo>
                  <a:lnTo>
                    <a:pt x="274" y="45"/>
                  </a:lnTo>
                  <a:cubicBezTo>
                    <a:pt x="250" y="15"/>
                    <a:pt x="212" y="0"/>
                    <a:pt x="171"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13903;p100">
              <a:extLst>
                <a:ext uri="{FF2B5EF4-FFF2-40B4-BE49-F238E27FC236}">
                  <a16:creationId xmlns:a16="http://schemas.microsoft.com/office/drawing/2014/main" id="{BD6ADCE8-B0F2-642E-6CC3-EB95E62FB300}"/>
                </a:ext>
              </a:extLst>
            </p:cNvPr>
            <p:cNvSpPr/>
            <p:nvPr/>
          </p:nvSpPr>
          <p:spPr>
            <a:xfrm>
              <a:off x="2541544" y="1587944"/>
              <a:ext cx="16329" cy="15087"/>
            </a:xfrm>
            <a:custGeom>
              <a:avLst/>
              <a:gdLst/>
              <a:ahLst/>
              <a:cxnLst/>
              <a:rect l="l" t="t" r="r" b="b"/>
              <a:pathLst>
                <a:path w="513" h="474" extrusionOk="0">
                  <a:moveTo>
                    <a:pt x="340" y="0"/>
                  </a:moveTo>
                  <a:cubicBezTo>
                    <a:pt x="298" y="0"/>
                    <a:pt x="256" y="15"/>
                    <a:pt x="226" y="45"/>
                  </a:cubicBezTo>
                  <a:lnTo>
                    <a:pt x="60" y="212"/>
                  </a:lnTo>
                  <a:cubicBezTo>
                    <a:pt x="0" y="271"/>
                    <a:pt x="0" y="367"/>
                    <a:pt x="60" y="426"/>
                  </a:cubicBezTo>
                  <a:cubicBezTo>
                    <a:pt x="95" y="462"/>
                    <a:pt x="131" y="474"/>
                    <a:pt x="167" y="474"/>
                  </a:cubicBezTo>
                  <a:cubicBezTo>
                    <a:pt x="215" y="474"/>
                    <a:pt x="250" y="462"/>
                    <a:pt x="286" y="426"/>
                  </a:cubicBezTo>
                  <a:lnTo>
                    <a:pt x="453" y="271"/>
                  </a:lnTo>
                  <a:cubicBezTo>
                    <a:pt x="512" y="212"/>
                    <a:pt x="512" y="105"/>
                    <a:pt x="453" y="45"/>
                  </a:cubicBezTo>
                  <a:cubicBezTo>
                    <a:pt x="423" y="15"/>
                    <a:pt x="381" y="0"/>
                    <a:pt x="340"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13904;p100">
              <a:extLst>
                <a:ext uri="{FF2B5EF4-FFF2-40B4-BE49-F238E27FC236}">
                  <a16:creationId xmlns:a16="http://schemas.microsoft.com/office/drawing/2014/main" id="{A389C10B-344E-97F0-00B3-C986D529EA81}"/>
                </a:ext>
              </a:extLst>
            </p:cNvPr>
            <p:cNvSpPr/>
            <p:nvPr/>
          </p:nvSpPr>
          <p:spPr>
            <a:xfrm>
              <a:off x="2384654" y="1744452"/>
              <a:ext cx="15947" cy="15469"/>
            </a:xfrm>
            <a:custGeom>
              <a:avLst/>
              <a:gdLst/>
              <a:ahLst/>
              <a:cxnLst/>
              <a:rect l="l" t="t" r="r" b="b"/>
              <a:pathLst>
                <a:path w="501" h="486" extrusionOk="0">
                  <a:moveTo>
                    <a:pt x="327" y="1"/>
                  </a:moveTo>
                  <a:cubicBezTo>
                    <a:pt x="286" y="1"/>
                    <a:pt x="244" y="16"/>
                    <a:pt x="214" y="45"/>
                  </a:cubicBezTo>
                  <a:lnTo>
                    <a:pt x="48" y="212"/>
                  </a:lnTo>
                  <a:cubicBezTo>
                    <a:pt x="0" y="272"/>
                    <a:pt x="0" y="379"/>
                    <a:pt x="60" y="438"/>
                  </a:cubicBezTo>
                  <a:cubicBezTo>
                    <a:pt x="95" y="462"/>
                    <a:pt x="143" y="486"/>
                    <a:pt x="167" y="486"/>
                  </a:cubicBezTo>
                  <a:cubicBezTo>
                    <a:pt x="202" y="486"/>
                    <a:pt x="238" y="462"/>
                    <a:pt x="274" y="438"/>
                  </a:cubicBezTo>
                  <a:lnTo>
                    <a:pt x="441" y="272"/>
                  </a:lnTo>
                  <a:cubicBezTo>
                    <a:pt x="500" y="212"/>
                    <a:pt x="500" y="105"/>
                    <a:pt x="441" y="45"/>
                  </a:cubicBezTo>
                  <a:cubicBezTo>
                    <a:pt x="411" y="16"/>
                    <a:pt x="369" y="1"/>
                    <a:pt x="327"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13905;p100">
              <a:extLst>
                <a:ext uri="{FF2B5EF4-FFF2-40B4-BE49-F238E27FC236}">
                  <a16:creationId xmlns:a16="http://schemas.microsoft.com/office/drawing/2014/main" id="{D336E654-F9B4-1CA1-8432-70674F11CEE3}"/>
                </a:ext>
              </a:extLst>
            </p:cNvPr>
            <p:cNvSpPr/>
            <p:nvPr/>
          </p:nvSpPr>
          <p:spPr>
            <a:xfrm>
              <a:off x="2360018" y="1624548"/>
              <a:ext cx="18207" cy="12605"/>
            </a:xfrm>
            <a:custGeom>
              <a:avLst/>
              <a:gdLst/>
              <a:ahLst/>
              <a:cxnLst/>
              <a:rect l="l" t="t" r="r" b="b"/>
              <a:pathLst>
                <a:path w="572" h="396" extrusionOk="0">
                  <a:moveTo>
                    <a:pt x="179" y="0"/>
                  </a:moveTo>
                  <a:cubicBezTo>
                    <a:pt x="125" y="0"/>
                    <a:pt x="71" y="33"/>
                    <a:pt x="36" y="86"/>
                  </a:cubicBezTo>
                  <a:cubicBezTo>
                    <a:pt x="0" y="157"/>
                    <a:pt x="36" y="252"/>
                    <a:pt x="107" y="288"/>
                  </a:cubicBezTo>
                  <a:lnTo>
                    <a:pt x="322" y="383"/>
                  </a:lnTo>
                  <a:cubicBezTo>
                    <a:pt x="333" y="395"/>
                    <a:pt x="357" y="395"/>
                    <a:pt x="381" y="395"/>
                  </a:cubicBezTo>
                  <a:cubicBezTo>
                    <a:pt x="429" y="395"/>
                    <a:pt x="500" y="371"/>
                    <a:pt x="524" y="312"/>
                  </a:cubicBezTo>
                  <a:cubicBezTo>
                    <a:pt x="572" y="217"/>
                    <a:pt x="524" y="133"/>
                    <a:pt x="453" y="98"/>
                  </a:cubicBezTo>
                  <a:lnTo>
                    <a:pt x="238" y="14"/>
                  </a:lnTo>
                  <a:cubicBezTo>
                    <a:pt x="219" y="5"/>
                    <a:pt x="199" y="0"/>
                    <a:pt x="179"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13906;p100">
              <a:extLst>
                <a:ext uri="{FF2B5EF4-FFF2-40B4-BE49-F238E27FC236}">
                  <a16:creationId xmlns:a16="http://schemas.microsoft.com/office/drawing/2014/main" id="{3475932C-CEF1-3EA7-C122-62904866549F}"/>
                </a:ext>
              </a:extLst>
            </p:cNvPr>
            <p:cNvSpPr/>
            <p:nvPr/>
          </p:nvSpPr>
          <p:spPr>
            <a:xfrm>
              <a:off x="2564271" y="1711126"/>
              <a:ext cx="17475" cy="12796"/>
            </a:xfrm>
            <a:custGeom>
              <a:avLst/>
              <a:gdLst/>
              <a:ahLst/>
              <a:cxnLst/>
              <a:rect l="l" t="t" r="r" b="b"/>
              <a:pathLst>
                <a:path w="549" h="402" extrusionOk="0">
                  <a:moveTo>
                    <a:pt x="184" y="0"/>
                  </a:moveTo>
                  <a:cubicBezTo>
                    <a:pt x="125" y="0"/>
                    <a:pt x="63" y="29"/>
                    <a:pt x="36" y="92"/>
                  </a:cubicBezTo>
                  <a:cubicBezTo>
                    <a:pt x="1" y="164"/>
                    <a:pt x="36" y="247"/>
                    <a:pt x="108" y="295"/>
                  </a:cubicBezTo>
                  <a:lnTo>
                    <a:pt x="310" y="390"/>
                  </a:lnTo>
                  <a:cubicBezTo>
                    <a:pt x="334" y="402"/>
                    <a:pt x="358" y="402"/>
                    <a:pt x="370" y="402"/>
                  </a:cubicBezTo>
                  <a:cubicBezTo>
                    <a:pt x="429" y="402"/>
                    <a:pt x="489" y="366"/>
                    <a:pt x="524" y="307"/>
                  </a:cubicBezTo>
                  <a:cubicBezTo>
                    <a:pt x="548" y="235"/>
                    <a:pt x="524" y="140"/>
                    <a:pt x="453" y="104"/>
                  </a:cubicBezTo>
                  <a:lnTo>
                    <a:pt x="239" y="9"/>
                  </a:lnTo>
                  <a:cubicBezTo>
                    <a:pt x="221" y="3"/>
                    <a:pt x="203" y="0"/>
                    <a:pt x="184"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13907;p100">
              <a:extLst>
                <a:ext uri="{FF2B5EF4-FFF2-40B4-BE49-F238E27FC236}">
                  <a16:creationId xmlns:a16="http://schemas.microsoft.com/office/drawing/2014/main" id="{FE97B0A0-05FF-E9D6-C07A-B6B9DF9AC888}"/>
                </a:ext>
              </a:extLst>
            </p:cNvPr>
            <p:cNvSpPr/>
            <p:nvPr/>
          </p:nvSpPr>
          <p:spPr>
            <a:xfrm>
              <a:off x="2507805" y="1563912"/>
              <a:ext cx="14069" cy="16392"/>
            </a:xfrm>
            <a:custGeom>
              <a:avLst/>
              <a:gdLst/>
              <a:ahLst/>
              <a:cxnLst/>
              <a:rect l="l" t="t" r="r" b="b"/>
              <a:pathLst>
                <a:path w="442" h="515" extrusionOk="0">
                  <a:moveTo>
                    <a:pt x="273" y="0"/>
                  </a:moveTo>
                  <a:cubicBezTo>
                    <a:pt x="215" y="0"/>
                    <a:pt x="154" y="33"/>
                    <a:pt x="120" y="86"/>
                  </a:cubicBezTo>
                  <a:lnTo>
                    <a:pt x="36" y="288"/>
                  </a:lnTo>
                  <a:cubicBezTo>
                    <a:pt x="1" y="371"/>
                    <a:pt x="36" y="455"/>
                    <a:pt x="108" y="502"/>
                  </a:cubicBezTo>
                  <a:cubicBezTo>
                    <a:pt x="120" y="514"/>
                    <a:pt x="155" y="514"/>
                    <a:pt x="167" y="514"/>
                  </a:cubicBezTo>
                  <a:cubicBezTo>
                    <a:pt x="227" y="514"/>
                    <a:pt x="286" y="490"/>
                    <a:pt x="322" y="431"/>
                  </a:cubicBezTo>
                  <a:lnTo>
                    <a:pt x="405" y="217"/>
                  </a:lnTo>
                  <a:cubicBezTo>
                    <a:pt x="441" y="145"/>
                    <a:pt x="405" y="50"/>
                    <a:pt x="334" y="14"/>
                  </a:cubicBezTo>
                  <a:cubicBezTo>
                    <a:pt x="315" y="5"/>
                    <a:pt x="294" y="0"/>
                    <a:pt x="273"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13908;p100">
              <a:extLst>
                <a:ext uri="{FF2B5EF4-FFF2-40B4-BE49-F238E27FC236}">
                  <a16:creationId xmlns:a16="http://schemas.microsoft.com/office/drawing/2014/main" id="{14B72997-9558-667D-E24E-1F1EC40C1876}"/>
                </a:ext>
              </a:extLst>
            </p:cNvPr>
            <p:cNvSpPr/>
            <p:nvPr/>
          </p:nvSpPr>
          <p:spPr>
            <a:xfrm>
              <a:off x="2420654" y="1767974"/>
              <a:ext cx="14419" cy="16583"/>
            </a:xfrm>
            <a:custGeom>
              <a:avLst/>
              <a:gdLst/>
              <a:ahLst/>
              <a:cxnLst/>
              <a:rect l="l" t="t" r="r" b="b"/>
              <a:pathLst>
                <a:path w="453" h="521" extrusionOk="0">
                  <a:moveTo>
                    <a:pt x="290" y="0"/>
                  </a:moveTo>
                  <a:cubicBezTo>
                    <a:pt x="231" y="0"/>
                    <a:pt x="170" y="29"/>
                    <a:pt x="143" y="92"/>
                  </a:cubicBezTo>
                  <a:lnTo>
                    <a:pt x="48" y="295"/>
                  </a:lnTo>
                  <a:cubicBezTo>
                    <a:pt x="0" y="366"/>
                    <a:pt x="48" y="473"/>
                    <a:pt x="119" y="509"/>
                  </a:cubicBezTo>
                  <a:cubicBezTo>
                    <a:pt x="143" y="521"/>
                    <a:pt x="167" y="521"/>
                    <a:pt x="179" y="521"/>
                  </a:cubicBezTo>
                  <a:cubicBezTo>
                    <a:pt x="238" y="521"/>
                    <a:pt x="298" y="485"/>
                    <a:pt x="333" y="426"/>
                  </a:cubicBezTo>
                  <a:lnTo>
                    <a:pt x="417" y="223"/>
                  </a:lnTo>
                  <a:cubicBezTo>
                    <a:pt x="453" y="152"/>
                    <a:pt x="417" y="56"/>
                    <a:pt x="345" y="9"/>
                  </a:cubicBezTo>
                  <a:cubicBezTo>
                    <a:pt x="328" y="3"/>
                    <a:pt x="309" y="0"/>
                    <a:pt x="290"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13909;p100">
              <a:extLst>
                <a:ext uri="{FF2B5EF4-FFF2-40B4-BE49-F238E27FC236}">
                  <a16:creationId xmlns:a16="http://schemas.microsoft.com/office/drawing/2014/main" id="{70FB6931-5F2E-1810-B9D8-8C236F59FBB5}"/>
                </a:ext>
              </a:extLst>
            </p:cNvPr>
            <p:cNvSpPr/>
            <p:nvPr/>
          </p:nvSpPr>
          <p:spPr>
            <a:xfrm>
              <a:off x="2422532" y="1562448"/>
              <a:ext cx="14451" cy="17093"/>
            </a:xfrm>
            <a:custGeom>
              <a:avLst/>
              <a:gdLst/>
              <a:ahLst/>
              <a:cxnLst/>
              <a:rect l="l" t="t" r="r" b="b"/>
              <a:pathLst>
                <a:path w="454" h="537" extrusionOk="0">
                  <a:moveTo>
                    <a:pt x="184" y="0"/>
                  </a:moveTo>
                  <a:cubicBezTo>
                    <a:pt x="164" y="0"/>
                    <a:pt x="142" y="4"/>
                    <a:pt x="120" y="13"/>
                  </a:cubicBezTo>
                  <a:cubicBezTo>
                    <a:pt x="48" y="36"/>
                    <a:pt x="1" y="132"/>
                    <a:pt x="36" y="215"/>
                  </a:cubicBezTo>
                  <a:lnTo>
                    <a:pt x="120" y="429"/>
                  </a:lnTo>
                  <a:cubicBezTo>
                    <a:pt x="155" y="501"/>
                    <a:pt x="215" y="536"/>
                    <a:pt x="274" y="536"/>
                  </a:cubicBezTo>
                  <a:cubicBezTo>
                    <a:pt x="286" y="536"/>
                    <a:pt x="322" y="536"/>
                    <a:pt x="334" y="513"/>
                  </a:cubicBezTo>
                  <a:cubicBezTo>
                    <a:pt x="405" y="489"/>
                    <a:pt x="453" y="394"/>
                    <a:pt x="417" y="310"/>
                  </a:cubicBezTo>
                  <a:lnTo>
                    <a:pt x="334" y="96"/>
                  </a:lnTo>
                  <a:cubicBezTo>
                    <a:pt x="307" y="41"/>
                    <a:pt x="251" y="0"/>
                    <a:pt x="184"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13910;p100">
              <a:extLst>
                <a:ext uri="{FF2B5EF4-FFF2-40B4-BE49-F238E27FC236}">
                  <a16:creationId xmlns:a16="http://schemas.microsoft.com/office/drawing/2014/main" id="{B4D042DE-9E67-21CD-504F-EF85F79ABE6B}"/>
                </a:ext>
              </a:extLst>
            </p:cNvPr>
            <p:cNvSpPr/>
            <p:nvPr/>
          </p:nvSpPr>
          <p:spPr>
            <a:xfrm>
              <a:off x="2505545" y="1768770"/>
              <a:ext cx="14037" cy="16552"/>
            </a:xfrm>
            <a:custGeom>
              <a:avLst/>
              <a:gdLst/>
              <a:ahLst/>
              <a:cxnLst/>
              <a:rect l="l" t="t" r="r" b="b"/>
              <a:pathLst>
                <a:path w="441" h="520" extrusionOk="0">
                  <a:moveTo>
                    <a:pt x="195" y="0"/>
                  </a:moveTo>
                  <a:cubicBezTo>
                    <a:pt x="171" y="0"/>
                    <a:pt x="146" y="6"/>
                    <a:pt x="119" y="20"/>
                  </a:cubicBezTo>
                  <a:cubicBezTo>
                    <a:pt x="48" y="43"/>
                    <a:pt x="0" y="139"/>
                    <a:pt x="24" y="222"/>
                  </a:cubicBezTo>
                  <a:lnTo>
                    <a:pt x="119" y="436"/>
                  </a:lnTo>
                  <a:cubicBezTo>
                    <a:pt x="155" y="496"/>
                    <a:pt x="214" y="520"/>
                    <a:pt x="274" y="520"/>
                  </a:cubicBezTo>
                  <a:cubicBezTo>
                    <a:pt x="286" y="520"/>
                    <a:pt x="310" y="520"/>
                    <a:pt x="322" y="508"/>
                  </a:cubicBezTo>
                  <a:cubicBezTo>
                    <a:pt x="405" y="472"/>
                    <a:pt x="441" y="389"/>
                    <a:pt x="417" y="293"/>
                  </a:cubicBezTo>
                  <a:lnTo>
                    <a:pt x="322" y="91"/>
                  </a:lnTo>
                  <a:cubicBezTo>
                    <a:pt x="304" y="39"/>
                    <a:pt x="256" y="0"/>
                    <a:pt x="195"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13911;p100">
              <a:extLst>
                <a:ext uri="{FF2B5EF4-FFF2-40B4-BE49-F238E27FC236}">
                  <a16:creationId xmlns:a16="http://schemas.microsoft.com/office/drawing/2014/main" id="{9C615818-DC51-D396-6EBD-1E07FFEEC4EC}"/>
                </a:ext>
              </a:extLst>
            </p:cNvPr>
            <p:cNvSpPr/>
            <p:nvPr/>
          </p:nvSpPr>
          <p:spPr>
            <a:xfrm>
              <a:off x="2565417" y="1625885"/>
              <a:ext cx="17825" cy="13146"/>
            </a:xfrm>
            <a:custGeom>
              <a:avLst/>
              <a:gdLst/>
              <a:ahLst/>
              <a:cxnLst/>
              <a:rect l="l" t="t" r="r" b="b"/>
              <a:pathLst>
                <a:path w="560" h="413" extrusionOk="0">
                  <a:moveTo>
                    <a:pt x="378" y="1"/>
                  </a:moveTo>
                  <a:cubicBezTo>
                    <a:pt x="360" y="1"/>
                    <a:pt x="341" y="3"/>
                    <a:pt x="322" y="8"/>
                  </a:cubicBezTo>
                  <a:lnTo>
                    <a:pt x="119" y="103"/>
                  </a:lnTo>
                  <a:cubicBezTo>
                    <a:pt x="36" y="127"/>
                    <a:pt x="0" y="222"/>
                    <a:pt x="24" y="306"/>
                  </a:cubicBezTo>
                  <a:cubicBezTo>
                    <a:pt x="60" y="365"/>
                    <a:pt x="96" y="413"/>
                    <a:pt x="179" y="413"/>
                  </a:cubicBezTo>
                  <a:cubicBezTo>
                    <a:pt x="191" y="413"/>
                    <a:pt x="215" y="413"/>
                    <a:pt x="227" y="401"/>
                  </a:cubicBezTo>
                  <a:lnTo>
                    <a:pt x="441" y="306"/>
                  </a:lnTo>
                  <a:cubicBezTo>
                    <a:pt x="512" y="282"/>
                    <a:pt x="560" y="187"/>
                    <a:pt x="524" y="103"/>
                  </a:cubicBezTo>
                  <a:cubicBezTo>
                    <a:pt x="505" y="37"/>
                    <a:pt x="449" y="1"/>
                    <a:pt x="378"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13912;p100">
              <a:extLst>
                <a:ext uri="{FF2B5EF4-FFF2-40B4-BE49-F238E27FC236}">
                  <a16:creationId xmlns:a16="http://schemas.microsoft.com/office/drawing/2014/main" id="{EE7FF54F-A77A-E0B3-ED09-E754282F69D0}"/>
                </a:ext>
              </a:extLst>
            </p:cNvPr>
            <p:cNvSpPr/>
            <p:nvPr/>
          </p:nvSpPr>
          <p:spPr>
            <a:xfrm>
              <a:off x="2359254" y="1709312"/>
              <a:ext cx="17825" cy="12732"/>
            </a:xfrm>
            <a:custGeom>
              <a:avLst/>
              <a:gdLst/>
              <a:ahLst/>
              <a:cxnLst/>
              <a:rect l="l" t="t" r="r" b="b"/>
              <a:pathLst>
                <a:path w="560" h="400" extrusionOk="0">
                  <a:moveTo>
                    <a:pt x="372" y="0"/>
                  </a:moveTo>
                  <a:cubicBezTo>
                    <a:pt x="356" y="0"/>
                    <a:pt x="339" y="2"/>
                    <a:pt x="322" y="6"/>
                  </a:cubicBezTo>
                  <a:lnTo>
                    <a:pt x="119" y="102"/>
                  </a:lnTo>
                  <a:cubicBezTo>
                    <a:pt x="48" y="125"/>
                    <a:pt x="0" y="221"/>
                    <a:pt x="24" y="304"/>
                  </a:cubicBezTo>
                  <a:cubicBezTo>
                    <a:pt x="60" y="364"/>
                    <a:pt x="119" y="399"/>
                    <a:pt x="179" y="399"/>
                  </a:cubicBezTo>
                  <a:cubicBezTo>
                    <a:pt x="191" y="399"/>
                    <a:pt x="227" y="399"/>
                    <a:pt x="238" y="387"/>
                  </a:cubicBezTo>
                  <a:lnTo>
                    <a:pt x="441" y="292"/>
                  </a:lnTo>
                  <a:cubicBezTo>
                    <a:pt x="512" y="268"/>
                    <a:pt x="560" y="173"/>
                    <a:pt x="536" y="90"/>
                  </a:cubicBezTo>
                  <a:cubicBezTo>
                    <a:pt x="507" y="41"/>
                    <a:pt x="445" y="0"/>
                    <a:pt x="372"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7168" name="Google Shape;13890;p100">
            <a:extLst>
              <a:ext uri="{FF2B5EF4-FFF2-40B4-BE49-F238E27FC236}">
                <a16:creationId xmlns:a16="http://schemas.microsoft.com/office/drawing/2014/main" id="{1C3D4C9D-37BC-0C5C-A7DF-85A7D3B2E738}"/>
              </a:ext>
            </a:extLst>
          </p:cNvPr>
          <p:cNvGrpSpPr/>
          <p:nvPr/>
        </p:nvGrpSpPr>
        <p:grpSpPr>
          <a:xfrm>
            <a:off x="1251748" y="1174855"/>
            <a:ext cx="321037" cy="353822"/>
            <a:chOff x="4212429" y="1502385"/>
            <a:chExt cx="321037" cy="353822"/>
          </a:xfrm>
        </p:grpSpPr>
        <p:sp>
          <p:nvSpPr>
            <p:cNvPr id="7169" name="Google Shape;13891;p100">
              <a:extLst>
                <a:ext uri="{FF2B5EF4-FFF2-40B4-BE49-F238E27FC236}">
                  <a16:creationId xmlns:a16="http://schemas.microsoft.com/office/drawing/2014/main" id="{D8F84A79-F43B-48D9-C81D-DFC2D90E3761}"/>
                </a:ext>
              </a:extLst>
            </p:cNvPr>
            <p:cNvSpPr/>
            <p:nvPr/>
          </p:nvSpPr>
          <p:spPr>
            <a:xfrm>
              <a:off x="4310592" y="1585938"/>
              <a:ext cx="125092" cy="163001"/>
            </a:xfrm>
            <a:custGeom>
              <a:avLst/>
              <a:gdLst/>
              <a:ahLst/>
              <a:cxnLst/>
              <a:rect l="l" t="t" r="r" b="b"/>
              <a:pathLst>
                <a:path w="3930" h="5121" extrusionOk="0">
                  <a:moveTo>
                    <a:pt x="1941" y="310"/>
                  </a:moveTo>
                  <a:cubicBezTo>
                    <a:pt x="2227" y="310"/>
                    <a:pt x="2477" y="489"/>
                    <a:pt x="2584" y="751"/>
                  </a:cubicBezTo>
                  <a:cubicBezTo>
                    <a:pt x="2620" y="834"/>
                    <a:pt x="2644" y="930"/>
                    <a:pt x="2644" y="1013"/>
                  </a:cubicBezTo>
                  <a:lnTo>
                    <a:pt x="2644" y="1192"/>
                  </a:lnTo>
                  <a:cubicBezTo>
                    <a:pt x="2370" y="1096"/>
                    <a:pt x="2275" y="834"/>
                    <a:pt x="2251" y="822"/>
                  </a:cubicBezTo>
                  <a:cubicBezTo>
                    <a:pt x="2227" y="763"/>
                    <a:pt x="2179" y="715"/>
                    <a:pt x="2108" y="715"/>
                  </a:cubicBezTo>
                  <a:cubicBezTo>
                    <a:pt x="2048" y="715"/>
                    <a:pt x="1989" y="751"/>
                    <a:pt x="1953" y="811"/>
                  </a:cubicBezTo>
                  <a:cubicBezTo>
                    <a:pt x="1953" y="811"/>
                    <a:pt x="1763" y="1168"/>
                    <a:pt x="1239" y="1227"/>
                  </a:cubicBezTo>
                  <a:lnTo>
                    <a:pt x="1239" y="1025"/>
                  </a:lnTo>
                  <a:cubicBezTo>
                    <a:pt x="1263" y="930"/>
                    <a:pt x="1275" y="834"/>
                    <a:pt x="1310" y="751"/>
                  </a:cubicBezTo>
                  <a:cubicBezTo>
                    <a:pt x="1406" y="489"/>
                    <a:pt x="1667" y="310"/>
                    <a:pt x="1941" y="310"/>
                  </a:cubicBezTo>
                  <a:close/>
                  <a:moveTo>
                    <a:pt x="2108" y="1180"/>
                  </a:moveTo>
                  <a:cubicBezTo>
                    <a:pt x="2215" y="1322"/>
                    <a:pt x="2394" y="1489"/>
                    <a:pt x="2656" y="1549"/>
                  </a:cubicBezTo>
                  <a:lnTo>
                    <a:pt x="2656" y="1775"/>
                  </a:lnTo>
                  <a:cubicBezTo>
                    <a:pt x="2656" y="2144"/>
                    <a:pt x="2358" y="2454"/>
                    <a:pt x="1989" y="2477"/>
                  </a:cubicBezTo>
                  <a:lnTo>
                    <a:pt x="1929" y="2477"/>
                  </a:lnTo>
                  <a:cubicBezTo>
                    <a:pt x="1560" y="2442"/>
                    <a:pt x="1263" y="2144"/>
                    <a:pt x="1263" y="1763"/>
                  </a:cubicBezTo>
                  <a:lnTo>
                    <a:pt x="1263" y="1549"/>
                  </a:lnTo>
                  <a:cubicBezTo>
                    <a:pt x="1679" y="1501"/>
                    <a:pt x="1941" y="1322"/>
                    <a:pt x="2108" y="1180"/>
                  </a:cubicBezTo>
                  <a:close/>
                  <a:moveTo>
                    <a:pt x="2132" y="2799"/>
                  </a:moveTo>
                  <a:lnTo>
                    <a:pt x="2048" y="2966"/>
                  </a:lnTo>
                  <a:lnTo>
                    <a:pt x="1846" y="2966"/>
                  </a:lnTo>
                  <a:lnTo>
                    <a:pt x="1751" y="2799"/>
                  </a:lnTo>
                  <a:close/>
                  <a:moveTo>
                    <a:pt x="2025" y="3287"/>
                  </a:moveTo>
                  <a:lnTo>
                    <a:pt x="2215" y="4109"/>
                  </a:lnTo>
                  <a:lnTo>
                    <a:pt x="1941" y="4347"/>
                  </a:lnTo>
                  <a:lnTo>
                    <a:pt x="1679" y="4109"/>
                  </a:lnTo>
                  <a:lnTo>
                    <a:pt x="1870" y="3287"/>
                  </a:lnTo>
                  <a:close/>
                  <a:moveTo>
                    <a:pt x="2453" y="2870"/>
                  </a:moveTo>
                  <a:cubicBezTo>
                    <a:pt x="2668" y="2954"/>
                    <a:pt x="2894" y="3085"/>
                    <a:pt x="3072" y="3263"/>
                  </a:cubicBezTo>
                  <a:cubicBezTo>
                    <a:pt x="3394" y="3561"/>
                    <a:pt x="3561" y="3966"/>
                    <a:pt x="3561" y="4359"/>
                  </a:cubicBezTo>
                  <a:lnTo>
                    <a:pt x="3596" y="4775"/>
                  </a:lnTo>
                  <a:lnTo>
                    <a:pt x="322" y="4775"/>
                  </a:lnTo>
                  <a:lnTo>
                    <a:pt x="322" y="4359"/>
                  </a:lnTo>
                  <a:cubicBezTo>
                    <a:pt x="322" y="3942"/>
                    <a:pt x="501" y="3561"/>
                    <a:pt x="810" y="3263"/>
                  </a:cubicBezTo>
                  <a:cubicBezTo>
                    <a:pt x="989" y="3097"/>
                    <a:pt x="1215" y="2966"/>
                    <a:pt x="1441" y="2870"/>
                  </a:cubicBezTo>
                  <a:lnTo>
                    <a:pt x="1572" y="3144"/>
                  </a:lnTo>
                  <a:lnTo>
                    <a:pt x="1346" y="4120"/>
                  </a:lnTo>
                  <a:cubicBezTo>
                    <a:pt x="1334" y="4180"/>
                    <a:pt x="1346" y="4240"/>
                    <a:pt x="1394" y="4287"/>
                  </a:cubicBezTo>
                  <a:lnTo>
                    <a:pt x="1834" y="4692"/>
                  </a:lnTo>
                  <a:cubicBezTo>
                    <a:pt x="1870" y="4716"/>
                    <a:pt x="1917" y="4740"/>
                    <a:pt x="1941" y="4740"/>
                  </a:cubicBezTo>
                  <a:cubicBezTo>
                    <a:pt x="1989" y="4740"/>
                    <a:pt x="2025" y="4716"/>
                    <a:pt x="2048" y="4692"/>
                  </a:cubicBezTo>
                  <a:lnTo>
                    <a:pt x="2501" y="4287"/>
                  </a:lnTo>
                  <a:cubicBezTo>
                    <a:pt x="2537" y="4240"/>
                    <a:pt x="2560" y="4180"/>
                    <a:pt x="2537" y="4120"/>
                  </a:cubicBezTo>
                  <a:lnTo>
                    <a:pt x="2322" y="3144"/>
                  </a:lnTo>
                  <a:lnTo>
                    <a:pt x="2453" y="2870"/>
                  </a:lnTo>
                  <a:close/>
                  <a:moveTo>
                    <a:pt x="1965" y="1"/>
                  </a:moveTo>
                  <a:cubicBezTo>
                    <a:pt x="1394" y="1"/>
                    <a:pt x="929" y="465"/>
                    <a:pt x="929" y="1025"/>
                  </a:cubicBezTo>
                  <a:lnTo>
                    <a:pt x="929" y="1406"/>
                  </a:lnTo>
                  <a:lnTo>
                    <a:pt x="929" y="1775"/>
                  </a:lnTo>
                  <a:cubicBezTo>
                    <a:pt x="929" y="2096"/>
                    <a:pt x="1084" y="2394"/>
                    <a:pt x="1334" y="2573"/>
                  </a:cubicBezTo>
                  <a:cubicBezTo>
                    <a:pt x="560" y="2846"/>
                    <a:pt x="1" y="3561"/>
                    <a:pt x="1" y="4382"/>
                  </a:cubicBezTo>
                  <a:lnTo>
                    <a:pt x="1" y="4954"/>
                  </a:lnTo>
                  <a:cubicBezTo>
                    <a:pt x="1" y="5049"/>
                    <a:pt x="72" y="5121"/>
                    <a:pt x="155" y="5121"/>
                  </a:cubicBezTo>
                  <a:lnTo>
                    <a:pt x="3763" y="5121"/>
                  </a:lnTo>
                  <a:cubicBezTo>
                    <a:pt x="3846" y="5121"/>
                    <a:pt x="3930" y="5049"/>
                    <a:pt x="3930" y="4954"/>
                  </a:cubicBezTo>
                  <a:lnTo>
                    <a:pt x="3930" y="4382"/>
                  </a:lnTo>
                  <a:cubicBezTo>
                    <a:pt x="3930" y="3561"/>
                    <a:pt x="3346" y="2846"/>
                    <a:pt x="2584" y="2573"/>
                  </a:cubicBezTo>
                  <a:cubicBezTo>
                    <a:pt x="2822" y="2382"/>
                    <a:pt x="2989" y="2096"/>
                    <a:pt x="2989" y="1775"/>
                  </a:cubicBezTo>
                  <a:lnTo>
                    <a:pt x="2989" y="1406"/>
                  </a:lnTo>
                  <a:lnTo>
                    <a:pt x="2989" y="1025"/>
                  </a:lnTo>
                  <a:cubicBezTo>
                    <a:pt x="2989" y="465"/>
                    <a:pt x="2525" y="1"/>
                    <a:pt x="1965"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71" name="Google Shape;13892;p100">
              <a:extLst>
                <a:ext uri="{FF2B5EF4-FFF2-40B4-BE49-F238E27FC236}">
                  <a16:creationId xmlns:a16="http://schemas.microsoft.com/office/drawing/2014/main" id="{D13A2043-6DBD-EDE2-4EFD-AFD61995FDAB}"/>
                </a:ext>
              </a:extLst>
            </p:cNvPr>
            <p:cNvSpPr/>
            <p:nvPr/>
          </p:nvSpPr>
          <p:spPr>
            <a:xfrm>
              <a:off x="4248428" y="1536124"/>
              <a:ext cx="253972" cy="152179"/>
            </a:xfrm>
            <a:custGeom>
              <a:avLst/>
              <a:gdLst/>
              <a:ahLst/>
              <a:cxnLst/>
              <a:rect l="l" t="t" r="r" b="b"/>
              <a:pathLst>
                <a:path w="7979" h="4781" extrusionOk="0">
                  <a:moveTo>
                    <a:pt x="3906" y="0"/>
                  </a:moveTo>
                  <a:cubicBezTo>
                    <a:pt x="3876" y="0"/>
                    <a:pt x="3847" y="6"/>
                    <a:pt x="3823" y="18"/>
                  </a:cubicBezTo>
                  <a:cubicBezTo>
                    <a:pt x="3811" y="30"/>
                    <a:pt x="1775" y="1244"/>
                    <a:pt x="239" y="1244"/>
                  </a:cubicBezTo>
                  <a:cubicBezTo>
                    <a:pt x="156" y="1244"/>
                    <a:pt x="84" y="1304"/>
                    <a:pt x="72" y="1375"/>
                  </a:cubicBezTo>
                  <a:cubicBezTo>
                    <a:pt x="72" y="1387"/>
                    <a:pt x="1" y="1875"/>
                    <a:pt x="1" y="2614"/>
                  </a:cubicBezTo>
                  <a:cubicBezTo>
                    <a:pt x="1" y="2697"/>
                    <a:pt x="72" y="2768"/>
                    <a:pt x="156" y="2768"/>
                  </a:cubicBezTo>
                  <a:cubicBezTo>
                    <a:pt x="251" y="2768"/>
                    <a:pt x="322" y="2697"/>
                    <a:pt x="322" y="2614"/>
                  </a:cubicBezTo>
                  <a:cubicBezTo>
                    <a:pt x="322" y="2137"/>
                    <a:pt x="358" y="1744"/>
                    <a:pt x="382" y="1566"/>
                  </a:cubicBezTo>
                  <a:cubicBezTo>
                    <a:pt x="1037" y="1542"/>
                    <a:pt x="1835" y="1328"/>
                    <a:pt x="2739" y="923"/>
                  </a:cubicBezTo>
                  <a:cubicBezTo>
                    <a:pt x="3299" y="685"/>
                    <a:pt x="3728" y="435"/>
                    <a:pt x="3906" y="351"/>
                  </a:cubicBezTo>
                  <a:cubicBezTo>
                    <a:pt x="4085" y="447"/>
                    <a:pt x="4525" y="685"/>
                    <a:pt x="5085" y="923"/>
                  </a:cubicBezTo>
                  <a:cubicBezTo>
                    <a:pt x="5990" y="1316"/>
                    <a:pt x="6788" y="1542"/>
                    <a:pt x="7442" y="1566"/>
                  </a:cubicBezTo>
                  <a:cubicBezTo>
                    <a:pt x="7478" y="1971"/>
                    <a:pt x="7585" y="3233"/>
                    <a:pt x="7288" y="4590"/>
                  </a:cubicBezTo>
                  <a:cubicBezTo>
                    <a:pt x="7276" y="4673"/>
                    <a:pt x="7323" y="4769"/>
                    <a:pt x="7407" y="4781"/>
                  </a:cubicBezTo>
                  <a:lnTo>
                    <a:pt x="7442" y="4781"/>
                  </a:lnTo>
                  <a:cubicBezTo>
                    <a:pt x="7514" y="4781"/>
                    <a:pt x="7585" y="4733"/>
                    <a:pt x="7597" y="4650"/>
                  </a:cubicBezTo>
                  <a:cubicBezTo>
                    <a:pt x="7978" y="2947"/>
                    <a:pt x="7752" y="1435"/>
                    <a:pt x="7740" y="1375"/>
                  </a:cubicBezTo>
                  <a:cubicBezTo>
                    <a:pt x="7728" y="1304"/>
                    <a:pt x="7669" y="1244"/>
                    <a:pt x="7573" y="1244"/>
                  </a:cubicBezTo>
                  <a:cubicBezTo>
                    <a:pt x="6037" y="1244"/>
                    <a:pt x="4001" y="30"/>
                    <a:pt x="3990" y="18"/>
                  </a:cubicBezTo>
                  <a:cubicBezTo>
                    <a:pt x="3966" y="6"/>
                    <a:pt x="3936" y="0"/>
                    <a:pt x="3906"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72" name="Google Shape;13893;p100">
              <a:extLst>
                <a:ext uri="{FF2B5EF4-FFF2-40B4-BE49-F238E27FC236}">
                  <a16:creationId xmlns:a16="http://schemas.microsoft.com/office/drawing/2014/main" id="{4505804D-F2A3-6E9D-466E-B5A073D7D6D5}"/>
                </a:ext>
              </a:extLst>
            </p:cNvPr>
            <p:cNvSpPr/>
            <p:nvPr/>
          </p:nvSpPr>
          <p:spPr>
            <a:xfrm>
              <a:off x="4248428" y="1633270"/>
              <a:ext cx="238407" cy="187288"/>
            </a:xfrm>
            <a:custGeom>
              <a:avLst/>
              <a:gdLst/>
              <a:ahLst/>
              <a:cxnLst/>
              <a:rect l="l" t="t" r="r" b="b"/>
              <a:pathLst>
                <a:path w="7490" h="5884" extrusionOk="0">
                  <a:moveTo>
                    <a:pt x="186" y="1"/>
                  </a:moveTo>
                  <a:cubicBezTo>
                    <a:pt x="180" y="1"/>
                    <a:pt x="174" y="1"/>
                    <a:pt x="168" y="2"/>
                  </a:cubicBezTo>
                  <a:cubicBezTo>
                    <a:pt x="72" y="2"/>
                    <a:pt x="1" y="97"/>
                    <a:pt x="13" y="181"/>
                  </a:cubicBezTo>
                  <a:cubicBezTo>
                    <a:pt x="84" y="1383"/>
                    <a:pt x="370" y="2455"/>
                    <a:pt x="846" y="3348"/>
                  </a:cubicBezTo>
                  <a:cubicBezTo>
                    <a:pt x="1501" y="4574"/>
                    <a:pt x="2513" y="5419"/>
                    <a:pt x="3859" y="5860"/>
                  </a:cubicBezTo>
                  <a:cubicBezTo>
                    <a:pt x="3870" y="5860"/>
                    <a:pt x="3882" y="5884"/>
                    <a:pt x="3894" y="5884"/>
                  </a:cubicBezTo>
                  <a:cubicBezTo>
                    <a:pt x="3918" y="5884"/>
                    <a:pt x="3930" y="5884"/>
                    <a:pt x="3942" y="5860"/>
                  </a:cubicBezTo>
                  <a:cubicBezTo>
                    <a:pt x="4811" y="5586"/>
                    <a:pt x="5549" y="5110"/>
                    <a:pt x="6133" y="4503"/>
                  </a:cubicBezTo>
                  <a:cubicBezTo>
                    <a:pt x="6716" y="3872"/>
                    <a:pt x="7157" y="3086"/>
                    <a:pt x="7442" y="2145"/>
                  </a:cubicBezTo>
                  <a:cubicBezTo>
                    <a:pt x="7490" y="2062"/>
                    <a:pt x="7442" y="1967"/>
                    <a:pt x="7347" y="1955"/>
                  </a:cubicBezTo>
                  <a:cubicBezTo>
                    <a:pt x="7330" y="1948"/>
                    <a:pt x="7313" y="1944"/>
                    <a:pt x="7296" y="1944"/>
                  </a:cubicBezTo>
                  <a:cubicBezTo>
                    <a:pt x="7228" y="1944"/>
                    <a:pt x="7164" y="1996"/>
                    <a:pt x="7145" y="2062"/>
                  </a:cubicBezTo>
                  <a:cubicBezTo>
                    <a:pt x="6871" y="2931"/>
                    <a:pt x="6454" y="3693"/>
                    <a:pt x="5906" y="4277"/>
                  </a:cubicBezTo>
                  <a:cubicBezTo>
                    <a:pt x="5371" y="4836"/>
                    <a:pt x="4704" y="5265"/>
                    <a:pt x="3894" y="5539"/>
                  </a:cubicBezTo>
                  <a:cubicBezTo>
                    <a:pt x="2668" y="5122"/>
                    <a:pt x="1727" y="4336"/>
                    <a:pt x="1132" y="3181"/>
                  </a:cubicBezTo>
                  <a:cubicBezTo>
                    <a:pt x="680" y="2336"/>
                    <a:pt x="418" y="1312"/>
                    <a:pt x="346" y="157"/>
                  </a:cubicBezTo>
                  <a:cubicBezTo>
                    <a:pt x="346" y="69"/>
                    <a:pt x="264" y="1"/>
                    <a:pt x="186"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73" name="Google Shape;13894;p100">
              <a:extLst>
                <a:ext uri="{FF2B5EF4-FFF2-40B4-BE49-F238E27FC236}">
                  <a16:creationId xmlns:a16="http://schemas.microsoft.com/office/drawing/2014/main" id="{E4D6721D-B3AA-68D5-C1DC-E12E79BF52E2}"/>
                </a:ext>
              </a:extLst>
            </p:cNvPr>
            <p:cNvSpPr/>
            <p:nvPr/>
          </p:nvSpPr>
          <p:spPr>
            <a:xfrm>
              <a:off x="4212429" y="1502385"/>
              <a:ext cx="321037" cy="353822"/>
            </a:xfrm>
            <a:custGeom>
              <a:avLst/>
              <a:gdLst/>
              <a:ahLst/>
              <a:cxnLst/>
              <a:rect l="l" t="t" r="r" b="b"/>
              <a:pathLst>
                <a:path w="10086" h="11116" extrusionOk="0">
                  <a:moveTo>
                    <a:pt x="5061" y="316"/>
                  </a:moveTo>
                  <a:cubicBezTo>
                    <a:pt x="5263" y="435"/>
                    <a:pt x="5811" y="757"/>
                    <a:pt x="6549" y="1066"/>
                  </a:cubicBezTo>
                  <a:cubicBezTo>
                    <a:pt x="7692" y="1554"/>
                    <a:pt x="8692" y="1828"/>
                    <a:pt x="9526" y="1852"/>
                  </a:cubicBezTo>
                  <a:cubicBezTo>
                    <a:pt x="9550" y="2328"/>
                    <a:pt x="9693" y="3876"/>
                    <a:pt x="9335" y="5579"/>
                  </a:cubicBezTo>
                  <a:cubicBezTo>
                    <a:pt x="9073" y="6745"/>
                    <a:pt x="8645" y="7757"/>
                    <a:pt x="8049" y="8591"/>
                  </a:cubicBezTo>
                  <a:cubicBezTo>
                    <a:pt x="7311" y="9603"/>
                    <a:pt x="6299" y="10341"/>
                    <a:pt x="5049" y="10770"/>
                  </a:cubicBezTo>
                  <a:cubicBezTo>
                    <a:pt x="3799" y="10341"/>
                    <a:pt x="2775" y="9603"/>
                    <a:pt x="2037" y="8591"/>
                  </a:cubicBezTo>
                  <a:cubicBezTo>
                    <a:pt x="1430" y="7781"/>
                    <a:pt x="989" y="6745"/>
                    <a:pt x="751" y="5579"/>
                  </a:cubicBezTo>
                  <a:cubicBezTo>
                    <a:pt x="394" y="3876"/>
                    <a:pt x="537" y="2316"/>
                    <a:pt x="596" y="1852"/>
                  </a:cubicBezTo>
                  <a:cubicBezTo>
                    <a:pt x="1406" y="1828"/>
                    <a:pt x="2418" y="1554"/>
                    <a:pt x="3573" y="1066"/>
                  </a:cubicBezTo>
                  <a:cubicBezTo>
                    <a:pt x="4299" y="757"/>
                    <a:pt x="4847" y="435"/>
                    <a:pt x="5061" y="316"/>
                  </a:cubicBezTo>
                  <a:close/>
                  <a:moveTo>
                    <a:pt x="5037" y="1"/>
                  </a:moveTo>
                  <a:cubicBezTo>
                    <a:pt x="5007" y="1"/>
                    <a:pt x="4978" y="7"/>
                    <a:pt x="4954" y="18"/>
                  </a:cubicBezTo>
                  <a:cubicBezTo>
                    <a:pt x="4930" y="30"/>
                    <a:pt x="2370" y="1554"/>
                    <a:pt x="441" y="1554"/>
                  </a:cubicBezTo>
                  <a:cubicBezTo>
                    <a:pt x="370" y="1554"/>
                    <a:pt x="299" y="1614"/>
                    <a:pt x="287" y="1685"/>
                  </a:cubicBezTo>
                  <a:cubicBezTo>
                    <a:pt x="263" y="1769"/>
                    <a:pt x="1" y="3578"/>
                    <a:pt x="429" y="5650"/>
                  </a:cubicBezTo>
                  <a:cubicBezTo>
                    <a:pt x="680" y="6865"/>
                    <a:pt x="1132" y="7924"/>
                    <a:pt x="1775" y="8793"/>
                  </a:cubicBezTo>
                  <a:cubicBezTo>
                    <a:pt x="2561" y="9877"/>
                    <a:pt x="3644" y="10651"/>
                    <a:pt x="5001" y="11091"/>
                  </a:cubicBezTo>
                  <a:cubicBezTo>
                    <a:pt x="5013" y="11091"/>
                    <a:pt x="5025" y="11115"/>
                    <a:pt x="5049" y="11115"/>
                  </a:cubicBezTo>
                  <a:cubicBezTo>
                    <a:pt x="5061" y="11115"/>
                    <a:pt x="5073" y="11115"/>
                    <a:pt x="5085" y="11091"/>
                  </a:cubicBezTo>
                  <a:cubicBezTo>
                    <a:pt x="6430" y="10651"/>
                    <a:pt x="7514" y="9877"/>
                    <a:pt x="8323" y="8793"/>
                  </a:cubicBezTo>
                  <a:cubicBezTo>
                    <a:pt x="8954" y="7924"/>
                    <a:pt x="9407" y="6865"/>
                    <a:pt x="9657" y="5650"/>
                  </a:cubicBezTo>
                  <a:cubicBezTo>
                    <a:pt x="10085" y="3566"/>
                    <a:pt x="9812" y="1769"/>
                    <a:pt x="9788" y="1685"/>
                  </a:cubicBezTo>
                  <a:cubicBezTo>
                    <a:pt x="9776" y="1614"/>
                    <a:pt x="9716" y="1554"/>
                    <a:pt x="9633" y="1554"/>
                  </a:cubicBezTo>
                  <a:cubicBezTo>
                    <a:pt x="7692" y="1554"/>
                    <a:pt x="5132" y="42"/>
                    <a:pt x="5121" y="18"/>
                  </a:cubicBezTo>
                  <a:cubicBezTo>
                    <a:pt x="5097" y="7"/>
                    <a:pt x="5067" y="1"/>
                    <a:pt x="5037"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7174" name="Google Shape;13970;p100">
            <a:extLst>
              <a:ext uri="{FF2B5EF4-FFF2-40B4-BE49-F238E27FC236}">
                <a16:creationId xmlns:a16="http://schemas.microsoft.com/office/drawing/2014/main" id="{893A88D3-8681-BC8C-AF66-7E83BE828905}"/>
              </a:ext>
            </a:extLst>
          </p:cNvPr>
          <p:cNvGrpSpPr/>
          <p:nvPr/>
        </p:nvGrpSpPr>
        <p:grpSpPr>
          <a:xfrm>
            <a:off x="1204359" y="2090838"/>
            <a:ext cx="369133" cy="360411"/>
            <a:chOff x="7582302" y="1499934"/>
            <a:chExt cx="369133" cy="360411"/>
          </a:xfrm>
        </p:grpSpPr>
        <p:sp>
          <p:nvSpPr>
            <p:cNvPr id="7175" name="Google Shape;13971;p100">
              <a:extLst>
                <a:ext uri="{FF2B5EF4-FFF2-40B4-BE49-F238E27FC236}">
                  <a16:creationId xmlns:a16="http://schemas.microsoft.com/office/drawing/2014/main" id="{03DC70F7-37C8-BBC7-73E6-EE71B6405D29}"/>
                </a:ext>
              </a:extLst>
            </p:cNvPr>
            <p:cNvSpPr/>
            <p:nvPr/>
          </p:nvSpPr>
          <p:spPr>
            <a:xfrm>
              <a:off x="7582302" y="1499934"/>
              <a:ext cx="369133" cy="360411"/>
            </a:xfrm>
            <a:custGeom>
              <a:avLst/>
              <a:gdLst/>
              <a:ahLst/>
              <a:cxnLst/>
              <a:rect l="l" t="t" r="r" b="b"/>
              <a:pathLst>
                <a:path w="11597" h="11323" extrusionOk="0">
                  <a:moveTo>
                    <a:pt x="7204" y="595"/>
                  </a:moveTo>
                  <a:cubicBezTo>
                    <a:pt x="7418" y="595"/>
                    <a:pt x="7573" y="738"/>
                    <a:pt x="7608" y="917"/>
                  </a:cubicBezTo>
                  <a:cubicBezTo>
                    <a:pt x="7608" y="941"/>
                    <a:pt x="7620" y="976"/>
                    <a:pt x="7620" y="1000"/>
                  </a:cubicBezTo>
                  <a:lnTo>
                    <a:pt x="7620" y="1750"/>
                  </a:lnTo>
                  <a:lnTo>
                    <a:pt x="3322" y="1750"/>
                  </a:lnTo>
                  <a:lnTo>
                    <a:pt x="3322" y="1631"/>
                  </a:lnTo>
                  <a:cubicBezTo>
                    <a:pt x="3322" y="1227"/>
                    <a:pt x="3191" y="869"/>
                    <a:pt x="2953" y="595"/>
                  </a:cubicBezTo>
                  <a:close/>
                  <a:moveTo>
                    <a:pt x="1667" y="310"/>
                  </a:moveTo>
                  <a:cubicBezTo>
                    <a:pt x="2405" y="310"/>
                    <a:pt x="3001" y="905"/>
                    <a:pt x="3001" y="1631"/>
                  </a:cubicBezTo>
                  <a:cubicBezTo>
                    <a:pt x="3001" y="2358"/>
                    <a:pt x="2405" y="2953"/>
                    <a:pt x="1667" y="2953"/>
                  </a:cubicBezTo>
                  <a:cubicBezTo>
                    <a:pt x="941" y="2953"/>
                    <a:pt x="346" y="2358"/>
                    <a:pt x="346" y="1631"/>
                  </a:cubicBezTo>
                  <a:cubicBezTo>
                    <a:pt x="346" y="905"/>
                    <a:pt x="941" y="310"/>
                    <a:pt x="1667" y="310"/>
                  </a:cubicBezTo>
                  <a:close/>
                  <a:moveTo>
                    <a:pt x="7644" y="9775"/>
                  </a:moveTo>
                  <a:lnTo>
                    <a:pt x="7644" y="10513"/>
                  </a:lnTo>
                  <a:cubicBezTo>
                    <a:pt x="7644" y="10549"/>
                    <a:pt x="7644" y="10573"/>
                    <a:pt x="7620" y="10609"/>
                  </a:cubicBezTo>
                  <a:cubicBezTo>
                    <a:pt x="7585" y="10799"/>
                    <a:pt x="7418" y="10930"/>
                    <a:pt x="7227" y="10930"/>
                  </a:cubicBezTo>
                  <a:lnTo>
                    <a:pt x="2358" y="10930"/>
                  </a:lnTo>
                  <a:cubicBezTo>
                    <a:pt x="2131" y="10930"/>
                    <a:pt x="1941" y="10740"/>
                    <a:pt x="1941" y="10513"/>
                  </a:cubicBezTo>
                  <a:lnTo>
                    <a:pt x="1941" y="9775"/>
                  </a:lnTo>
                  <a:close/>
                  <a:moveTo>
                    <a:pt x="1667" y="0"/>
                  </a:moveTo>
                  <a:cubicBezTo>
                    <a:pt x="750" y="0"/>
                    <a:pt x="0" y="738"/>
                    <a:pt x="0" y="1667"/>
                  </a:cubicBezTo>
                  <a:cubicBezTo>
                    <a:pt x="0" y="2560"/>
                    <a:pt x="715" y="3298"/>
                    <a:pt x="1608" y="3334"/>
                  </a:cubicBezTo>
                  <a:lnTo>
                    <a:pt x="1608" y="4917"/>
                  </a:lnTo>
                  <a:cubicBezTo>
                    <a:pt x="1608" y="5013"/>
                    <a:pt x="1691" y="5084"/>
                    <a:pt x="1774" y="5084"/>
                  </a:cubicBezTo>
                  <a:cubicBezTo>
                    <a:pt x="1858" y="5084"/>
                    <a:pt x="1941" y="5013"/>
                    <a:pt x="1941" y="4917"/>
                  </a:cubicBezTo>
                  <a:lnTo>
                    <a:pt x="1941" y="3310"/>
                  </a:lnTo>
                  <a:cubicBezTo>
                    <a:pt x="2572" y="3203"/>
                    <a:pt x="3096" y="2739"/>
                    <a:pt x="3263" y="2119"/>
                  </a:cubicBezTo>
                  <a:lnTo>
                    <a:pt x="7644" y="2119"/>
                  </a:lnTo>
                  <a:lnTo>
                    <a:pt x="7644" y="3489"/>
                  </a:lnTo>
                  <a:lnTo>
                    <a:pt x="4929" y="3489"/>
                  </a:lnTo>
                  <a:lnTo>
                    <a:pt x="4929" y="2905"/>
                  </a:lnTo>
                  <a:cubicBezTo>
                    <a:pt x="4929" y="2822"/>
                    <a:pt x="4858" y="2751"/>
                    <a:pt x="4763" y="2751"/>
                  </a:cubicBezTo>
                  <a:cubicBezTo>
                    <a:pt x="4679" y="2751"/>
                    <a:pt x="4608" y="2822"/>
                    <a:pt x="4608" y="2905"/>
                  </a:cubicBezTo>
                  <a:lnTo>
                    <a:pt x="4608" y="3882"/>
                  </a:lnTo>
                  <a:lnTo>
                    <a:pt x="4608" y="7715"/>
                  </a:lnTo>
                  <a:lnTo>
                    <a:pt x="4608" y="8692"/>
                  </a:lnTo>
                  <a:cubicBezTo>
                    <a:pt x="4608" y="8775"/>
                    <a:pt x="4679" y="8847"/>
                    <a:pt x="4763" y="8847"/>
                  </a:cubicBezTo>
                  <a:cubicBezTo>
                    <a:pt x="4858" y="8847"/>
                    <a:pt x="4929" y="8775"/>
                    <a:pt x="4929" y="8692"/>
                  </a:cubicBezTo>
                  <a:lnTo>
                    <a:pt x="4929" y="8096"/>
                  </a:lnTo>
                  <a:lnTo>
                    <a:pt x="7644" y="8096"/>
                  </a:lnTo>
                  <a:lnTo>
                    <a:pt x="7644" y="9478"/>
                  </a:lnTo>
                  <a:lnTo>
                    <a:pt x="1941" y="9478"/>
                  </a:lnTo>
                  <a:lnTo>
                    <a:pt x="1941" y="5668"/>
                  </a:lnTo>
                  <a:cubicBezTo>
                    <a:pt x="1941" y="5572"/>
                    <a:pt x="1870" y="5501"/>
                    <a:pt x="1774" y="5501"/>
                  </a:cubicBezTo>
                  <a:cubicBezTo>
                    <a:pt x="1691" y="5501"/>
                    <a:pt x="1608" y="5572"/>
                    <a:pt x="1608" y="5668"/>
                  </a:cubicBezTo>
                  <a:lnTo>
                    <a:pt x="1608" y="9656"/>
                  </a:lnTo>
                  <a:lnTo>
                    <a:pt x="1608" y="10561"/>
                  </a:lnTo>
                  <a:cubicBezTo>
                    <a:pt x="1608" y="10978"/>
                    <a:pt x="1953" y="11323"/>
                    <a:pt x="2370" y="11323"/>
                  </a:cubicBezTo>
                  <a:lnTo>
                    <a:pt x="7239" y="11323"/>
                  </a:lnTo>
                  <a:cubicBezTo>
                    <a:pt x="7620" y="11323"/>
                    <a:pt x="7954" y="11025"/>
                    <a:pt x="8001" y="10632"/>
                  </a:cubicBezTo>
                  <a:lnTo>
                    <a:pt x="8001" y="10561"/>
                  </a:lnTo>
                  <a:lnTo>
                    <a:pt x="8001" y="9656"/>
                  </a:lnTo>
                  <a:lnTo>
                    <a:pt x="8001" y="8096"/>
                  </a:lnTo>
                  <a:lnTo>
                    <a:pt x="9025" y="8096"/>
                  </a:lnTo>
                  <a:cubicBezTo>
                    <a:pt x="9109" y="8096"/>
                    <a:pt x="9192" y="8013"/>
                    <a:pt x="9192" y="7930"/>
                  </a:cubicBezTo>
                  <a:cubicBezTo>
                    <a:pt x="9192" y="7834"/>
                    <a:pt x="9109" y="7763"/>
                    <a:pt x="9025" y="7763"/>
                  </a:cubicBezTo>
                  <a:lnTo>
                    <a:pt x="4977" y="7763"/>
                  </a:lnTo>
                  <a:cubicBezTo>
                    <a:pt x="4965" y="7763"/>
                    <a:pt x="4941" y="7751"/>
                    <a:pt x="4941" y="7727"/>
                  </a:cubicBezTo>
                  <a:lnTo>
                    <a:pt x="4941" y="3894"/>
                  </a:lnTo>
                  <a:cubicBezTo>
                    <a:pt x="4941" y="3882"/>
                    <a:pt x="4965" y="3858"/>
                    <a:pt x="4977" y="3858"/>
                  </a:cubicBezTo>
                  <a:lnTo>
                    <a:pt x="11228" y="3858"/>
                  </a:lnTo>
                  <a:cubicBezTo>
                    <a:pt x="11240" y="3858"/>
                    <a:pt x="11252" y="3882"/>
                    <a:pt x="11252" y="3894"/>
                  </a:cubicBezTo>
                  <a:lnTo>
                    <a:pt x="11252" y="7727"/>
                  </a:lnTo>
                  <a:cubicBezTo>
                    <a:pt x="11252" y="7751"/>
                    <a:pt x="11240" y="7763"/>
                    <a:pt x="11228" y="7763"/>
                  </a:cubicBezTo>
                  <a:lnTo>
                    <a:pt x="9763" y="7763"/>
                  </a:lnTo>
                  <a:cubicBezTo>
                    <a:pt x="9680" y="7763"/>
                    <a:pt x="9609" y="7834"/>
                    <a:pt x="9609" y="7930"/>
                  </a:cubicBezTo>
                  <a:cubicBezTo>
                    <a:pt x="9609" y="8013"/>
                    <a:pt x="9680" y="8096"/>
                    <a:pt x="9763" y="8096"/>
                  </a:cubicBezTo>
                  <a:lnTo>
                    <a:pt x="11228" y="8096"/>
                  </a:lnTo>
                  <a:cubicBezTo>
                    <a:pt x="11430" y="8096"/>
                    <a:pt x="11597" y="7930"/>
                    <a:pt x="11597" y="7715"/>
                  </a:cubicBezTo>
                  <a:lnTo>
                    <a:pt x="11597" y="3882"/>
                  </a:lnTo>
                  <a:cubicBezTo>
                    <a:pt x="11585" y="3632"/>
                    <a:pt x="11418" y="3465"/>
                    <a:pt x="11216" y="3465"/>
                  </a:cubicBezTo>
                  <a:lnTo>
                    <a:pt x="7977" y="3465"/>
                  </a:lnTo>
                  <a:lnTo>
                    <a:pt x="7977" y="1929"/>
                  </a:lnTo>
                  <a:lnTo>
                    <a:pt x="7977" y="1024"/>
                  </a:lnTo>
                  <a:lnTo>
                    <a:pt x="7977" y="953"/>
                  </a:lnTo>
                  <a:cubicBezTo>
                    <a:pt x="7942" y="560"/>
                    <a:pt x="7620" y="262"/>
                    <a:pt x="7227" y="262"/>
                  </a:cubicBezTo>
                  <a:lnTo>
                    <a:pt x="2655" y="262"/>
                  </a:lnTo>
                  <a:cubicBezTo>
                    <a:pt x="2643" y="262"/>
                    <a:pt x="2620" y="262"/>
                    <a:pt x="2608" y="274"/>
                  </a:cubicBezTo>
                  <a:cubicBezTo>
                    <a:pt x="2346" y="95"/>
                    <a:pt x="2012" y="0"/>
                    <a:pt x="1667"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76" name="Google Shape;13972;p100">
              <a:extLst>
                <a:ext uri="{FF2B5EF4-FFF2-40B4-BE49-F238E27FC236}">
                  <a16:creationId xmlns:a16="http://schemas.microsoft.com/office/drawing/2014/main" id="{451F82B7-1339-B494-C559-6D653653386A}"/>
                </a:ext>
              </a:extLst>
            </p:cNvPr>
            <p:cNvSpPr/>
            <p:nvPr/>
          </p:nvSpPr>
          <p:spPr>
            <a:xfrm>
              <a:off x="7850598" y="1634829"/>
              <a:ext cx="77729" cy="51214"/>
            </a:xfrm>
            <a:custGeom>
              <a:avLst/>
              <a:gdLst/>
              <a:ahLst/>
              <a:cxnLst/>
              <a:rect l="l" t="t" r="r" b="b"/>
              <a:pathLst>
                <a:path w="2442" h="1609" extrusionOk="0">
                  <a:moveTo>
                    <a:pt x="1656" y="322"/>
                  </a:moveTo>
                  <a:cubicBezTo>
                    <a:pt x="1906" y="322"/>
                    <a:pt x="2108" y="537"/>
                    <a:pt x="2108" y="787"/>
                  </a:cubicBezTo>
                  <a:cubicBezTo>
                    <a:pt x="2108" y="1037"/>
                    <a:pt x="1906" y="1251"/>
                    <a:pt x="1656" y="1251"/>
                  </a:cubicBezTo>
                  <a:cubicBezTo>
                    <a:pt x="1394" y="1251"/>
                    <a:pt x="1191" y="1037"/>
                    <a:pt x="1191" y="787"/>
                  </a:cubicBezTo>
                  <a:cubicBezTo>
                    <a:pt x="1191" y="537"/>
                    <a:pt x="1394" y="322"/>
                    <a:pt x="1656" y="322"/>
                  </a:cubicBezTo>
                  <a:close/>
                  <a:moveTo>
                    <a:pt x="799" y="322"/>
                  </a:moveTo>
                  <a:cubicBezTo>
                    <a:pt x="858" y="322"/>
                    <a:pt x="906" y="346"/>
                    <a:pt x="965" y="358"/>
                  </a:cubicBezTo>
                  <a:cubicBezTo>
                    <a:pt x="894" y="477"/>
                    <a:pt x="834" y="632"/>
                    <a:pt x="834" y="787"/>
                  </a:cubicBezTo>
                  <a:cubicBezTo>
                    <a:pt x="834" y="929"/>
                    <a:pt x="870" y="1096"/>
                    <a:pt x="965" y="1215"/>
                  </a:cubicBezTo>
                  <a:cubicBezTo>
                    <a:pt x="918" y="1227"/>
                    <a:pt x="858" y="1251"/>
                    <a:pt x="799" y="1251"/>
                  </a:cubicBezTo>
                  <a:cubicBezTo>
                    <a:pt x="792" y="1251"/>
                    <a:pt x="785" y="1251"/>
                    <a:pt x="779" y="1251"/>
                  </a:cubicBezTo>
                  <a:cubicBezTo>
                    <a:pt x="538" y="1251"/>
                    <a:pt x="346" y="1042"/>
                    <a:pt x="346" y="787"/>
                  </a:cubicBezTo>
                  <a:cubicBezTo>
                    <a:pt x="346" y="537"/>
                    <a:pt x="549" y="322"/>
                    <a:pt x="799" y="322"/>
                  </a:cubicBezTo>
                  <a:close/>
                  <a:moveTo>
                    <a:pt x="799" y="1"/>
                  </a:moveTo>
                  <a:cubicBezTo>
                    <a:pt x="358" y="1"/>
                    <a:pt x="1" y="358"/>
                    <a:pt x="1" y="799"/>
                  </a:cubicBezTo>
                  <a:cubicBezTo>
                    <a:pt x="1" y="1251"/>
                    <a:pt x="358" y="1608"/>
                    <a:pt x="799" y="1608"/>
                  </a:cubicBezTo>
                  <a:cubicBezTo>
                    <a:pt x="953" y="1596"/>
                    <a:pt x="1096" y="1561"/>
                    <a:pt x="1215" y="1489"/>
                  </a:cubicBezTo>
                  <a:cubicBezTo>
                    <a:pt x="1334" y="1561"/>
                    <a:pt x="1489" y="1608"/>
                    <a:pt x="1632" y="1608"/>
                  </a:cubicBezTo>
                  <a:cubicBezTo>
                    <a:pt x="2084" y="1608"/>
                    <a:pt x="2442" y="1251"/>
                    <a:pt x="2442" y="799"/>
                  </a:cubicBezTo>
                  <a:cubicBezTo>
                    <a:pt x="2442" y="358"/>
                    <a:pt x="2084" y="1"/>
                    <a:pt x="1632" y="1"/>
                  </a:cubicBezTo>
                  <a:cubicBezTo>
                    <a:pt x="1489" y="1"/>
                    <a:pt x="1334" y="48"/>
                    <a:pt x="1215" y="120"/>
                  </a:cubicBezTo>
                  <a:cubicBezTo>
                    <a:pt x="1096" y="48"/>
                    <a:pt x="953" y="1"/>
                    <a:pt x="799"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77" name="Google Shape;13973;p100">
              <a:extLst>
                <a:ext uri="{FF2B5EF4-FFF2-40B4-BE49-F238E27FC236}">
                  <a16:creationId xmlns:a16="http://schemas.microsoft.com/office/drawing/2014/main" id="{FA99BC04-12B3-062C-4B1E-EC8030D9C516}"/>
                </a:ext>
              </a:extLst>
            </p:cNvPr>
            <p:cNvSpPr/>
            <p:nvPr/>
          </p:nvSpPr>
          <p:spPr>
            <a:xfrm>
              <a:off x="7753962" y="1635593"/>
              <a:ext cx="70917" cy="48541"/>
            </a:xfrm>
            <a:custGeom>
              <a:avLst/>
              <a:gdLst/>
              <a:ahLst/>
              <a:cxnLst/>
              <a:rect l="l" t="t" r="r" b="b"/>
              <a:pathLst>
                <a:path w="2228" h="1525" extrusionOk="0">
                  <a:moveTo>
                    <a:pt x="1858" y="346"/>
                  </a:moveTo>
                  <a:cubicBezTo>
                    <a:pt x="1870" y="346"/>
                    <a:pt x="1894" y="358"/>
                    <a:pt x="1894" y="382"/>
                  </a:cubicBezTo>
                  <a:lnTo>
                    <a:pt x="1894" y="1156"/>
                  </a:lnTo>
                  <a:cubicBezTo>
                    <a:pt x="1894" y="1167"/>
                    <a:pt x="1870" y="1179"/>
                    <a:pt x="1858" y="1179"/>
                  </a:cubicBezTo>
                  <a:lnTo>
                    <a:pt x="370" y="1179"/>
                  </a:lnTo>
                  <a:cubicBezTo>
                    <a:pt x="358" y="1179"/>
                    <a:pt x="346" y="1167"/>
                    <a:pt x="346" y="1156"/>
                  </a:cubicBezTo>
                  <a:lnTo>
                    <a:pt x="346" y="382"/>
                  </a:lnTo>
                  <a:cubicBezTo>
                    <a:pt x="346" y="358"/>
                    <a:pt x="358" y="346"/>
                    <a:pt x="370" y="346"/>
                  </a:cubicBezTo>
                  <a:close/>
                  <a:moveTo>
                    <a:pt x="370" y="1"/>
                  </a:moveTo>
                  <a:cubicBezTo>
                    <a:pt x="167" y="1"/>
                    <a:pt x="1" y="167"/>
                    <a:pt x="1" y="382"/>
                  </a:cubicBezTo>
                  <a:lnTo>
                    <a:pt x="1" y="1156"/>
                  </a:lnTo>
                  <a:cubicBezTo>
                    <a:pt x="1" y="1358"/>
                    <a:pt x="167" y="1525"/>
                    <a:pt x="370" y="1525"/>
                  </a:cubicBezTo>
                  <a:lnTo>
                    <a:pt x="1858" y="1525"/>
                  </a:lnTo>
                  <a:cubicBezTo>
                    <a:pt x="2072" y="1525"/>
                    <a:pt x="2227" y="1358"/>
                    <a:pt x="2227" y="1156"/>
                  </a:cubicBezTo>
                  <a:lnTo>
                    <a:pt x="2227" y="382"/>
                  </a:lnTo>
                  <a:cubicBezTo>
                    <a:pt x="2227" y="167"/>
                    <a:pt x="2072" y="1"/>
                    <a:pt x="1858"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78" name="Google Shape;13974;p100">
              <a:extLst>
                <a:ext uri="{FF2B5EF4-FFF2-40B4-BE49-F238E27FC236}">
                  <a16:creationId xmlns:a16="http://schemas.microsoft.com/office/drawing/2014/main" id="{FBB470CF-B1CC-1734-C3D1-0FB2DF3AE716}"/>
                </a:ext>
              </a:extLst>
            </p:cNvPr>
            <p:cNvSpPr/>
            <p:nvPr/>
          </p:nvSpPr>
          <p:spPr>
            <a:xfrm>
              <a:off x="7750174" y="1695465"/>
              <a:ext cx="180794" cy="31862"/>
            </a:xfrm>
            <a:custGeom>
              <a:avLst/>
              <a:gdLst/>
              <a:ahLst/>
              <a:cxnLst/>
              <a:rect l="l" t="t" r="r" b="b"/>
              <a:pathLst>
                <a:path w="5680" h="1001" extrusionOk="0">
                  <a:moveTo>
                    <a:pt x="5311" y="346"/>
                  </a:moveTo>
                  <a:cubicBezTo>
                    <a:pt x="5323" y="346"/>
                    <a:pt x="5347" y="358"/>
                    <a:pt x="5347" y="370"/>
                  </a:cubicBezTo>
                  <a:lnTo>
                    <a:pt x="5347" y="620"/>
                  </a:lnTo>
                  <a:cubicBezTo>
                    <a:pt x="5347" y="644"/>
                    <a:pt x="5323" y="656"/>
                    <a:pt x="5311" y="656"/>
                  </a:cubicBezTo>
                  <a:lnTo>
                    <a:pt x="370" y="656"/>
                  </a:lnTo>
                  <a:cubicBezTo>
                    <a:pt x="358" y="656"/>
                    <a:pt x="346" y="632"/>
                    <a:pt x="346" y="620"/>
                  </a:cubicBezTo>
                  <a:lnTo>
                    <a:pt x="346" y="370"/>
                  </a:lnTo>
                  <a:cubicBezTo>
                    <a:pt x="346" y="358"/>
                    <a:pt x="358" y="346"/>
                    <a:pt x="370" y="346"/>
                  </a:cubicBezTo>
                  <a:close/>
                  <a:moveTo>
                    <a:pt x="352" y="0"/>
                  </a:moveTo>
                  <a:cubicBezTo>
                    <a:pt x="168" y="0"/>
                    <a:pt x="1" y="174"/>
                    <a:pt x="1" y="370"/>
                  </a:cubicBezTo>
                  <a:lnTo>
                    <a:pt x="1" y="620"/>
                  </a:lnTo>
                  <a:cubicBezTo>
                    <a:pt x="1" y="834"/>
                    <a:pt x="167" y="1001"/>
                    <a:pt x="370" y="1001"/>
                  </a:cubicBezTo>
                  <a:lnTo>
                    <a:pt x="5311" y="1001"/>
                  </a:lnTo>
                  <a:cubicBezTo>
                    <a:pt x="5525" y="1001"/>
                    <a:pt x="5680" y="834"/>
                    <a:pt x="5680" y="620"/>
                  </a:cubicBezTo>
                  <a:lnTo>
                    <a:pt x="5680" y="370"/>
                  </a:lnTo>
                  <a:cubicBezTo>
                    <a:pt x="5680" y="167"/>
                    <a:pt x="5525" y="1"/>
                    <a:pt x="5311" y="1"/>
                  </a:cubicBezTo>
                  <a:lnTo>
                    <a:pt x="370" y="1"/>
                  </a:lnTo>
                  <a:cubicBezTo>
                    <a:pt x="364" y="0"/>
                    <a:pt x="358" y="0"/>
                    <a:pt x="352"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79" name="Google Shape;13975;p100">
              <a:extLst>
                <a:ext uri="{FF2B5EF4-FFF2-40B4-BE49-F238E27FC236}">
                  <a16:creationId xmlns:a16="http://schemas.microsoft.com/office/drawing/2014/main" id="{BA79A734-58B7-A4B3-FF85-770701FCE6E9}"/>
                </a:ext>
              </a:extLst>
            </p:cNvPr>
            <p:cNvSpPr/>
            <p:nvPr/>
          </p:nvSpPr>
          <p:spPr>
            <a:xfrm>
              <a:off x="7613750" y="1535424"/>
              <a:ext cx="43225" cy="32371"/>
            </a:xfrm>
            <a:custGeom>
              <a:avLst/>
              <a:gdLst/>
              <a:ahLst/>
              <a:cxnLst/>
              <a:rect l="l" t="t" r="r" b="b"/>
              <a:pathLst>
                <a:path w="1358" h="1017" extrusionOk="0">
                  <a:moveTo>
                    <a:pt x="1179" y="1"/>
                  </a:moveTo>
                  <a:cubicBezTo>
                    <a:pt x="1136" y="1"/>
                    <a:pt x="1093" y="19"/>
                    <a:pt x="1060" y="52"/>
                  </a:cubicBezTo>
                  <a:lnTo>
                    <a:pt x="548" y="600"/>
                  </a:lnTo>
                  <a:lnTo>
                    <a:pt x="322" y="326"/>
                  </a:lnTo>
                  <a:cubicBezTo>
                    <a:pt x="287" y="277"/>
                    <a:pt x="240" y="253"/>
                    <a:pt x="191" y="253"/>
                  </a:cubicBezTo>
                  <a:cubicBezTo>
                    <a:pt x="155" y="253"/>
                    <a:pt x="119" y="265"/>
                    <a:pt x="84" y="290"/>
                  </a:cubicBezTo>
                  <a:cubicBezTo>
                    <a:pt x="12" y="350"/>
                    <a:pt x="0" y="457"/>
                    <a:pt x="60" y="528"/>
                  </a:cubicBezTo>
                  <a:lnTo>
                    <a:pt x="405" y="957"/>
                  </a:lnTo>
                  <a:cubicBezTo>
                    <a:pt x="429" y="1004"/>
                    <a:pt x="477" y="1016"/>
                    <a:pt x="536" y="1016"/>
                  </a:cubicBezTo>
                  <a:cubicBezTo>
                    <a:pt x="584" y="1016"/>
                    <a:pt x="620" y="1004"/>
                    <a:pt x="655" y="957"/>
                  </a:cubicBezTo>
                  <a:lnTo>
                    <a:pt x="1298" y="278"/>
                  </a:lnTo>
                  <a:cubicBezTo>
                    <a:pt x="1358" y="207"/>
                    <a:pt x="1358" y="100"/>
                    <a:pt x="1274" y="40"/>
                  </a:cubicBezTo>
                  <a:cubicBezTo>
                    <a:pt x="1248" y="13"/>
                    <a:pt x="1214" y="1"/>
                    <a:pt x="1179"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586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DA2068-0F1D-28D0-7478-1DFA7C8ACA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8" name="Image 7">
            <a:extLst>
              <a:ext uri="{FF2B5EF4-FFF2-40B4-BE49-F238E27FC236}">
                <a16:creationId xmlns:a16="http://schemas.microsoft.com/office/drawing/2014/main" id="{EDCA595C-0E73-FFE5-8991-5B61F43D7A45}"/>
              </a:ext>
            </a:extLst>
          </p:cNvPr>
          <p:cNvPicPr>
            <a:picLocks noGrp="1" noRot="1" noChangeAspect="1" noMove="1" noResize="1" noEditPoints="1" noAdjustHandles="1" noChangeArrowheads="1" noChangeShapeType="1" noCrop="1"/>
          </p:cNvPicPr>
          <p:nvPr/>
        </p:nvPicPr>
        <p:blipFill>
          <a:blip r:embed="rId3">
            <a:alphaModFix amt="5000"/>
            <a:extLst>
              <a:ext uri="{28A0092B-C50C-407E-A947-70E740481C1C}">
                <a14:useLocalDpi xmlns:a14="http://schemas.microsoft.com/office/drawing/2010/main" val="0"/>
              </a:ext>
            </a:extLst>
          </a:blip>
          <a:stretch>
            <a:fillRect/>
          </a:stretch>
        </p:blipFill>
        <p:spPr>
          <a:xfrm>
            <a:off x="10486239" y="-134223"/>
            <a:ext cx="2158335" cy="7278776"/>
          </a:xfrm>
          <a:prstGeom prst="rect">
            <a:avLst/>
          </a:prstGeom>
        </p:spPr>
      </p:pic>
      <p:sp>
        <p:nvSpPr>
          <p:cNvPr id="9" name="ZoneTexte 8">
            <a:extLst>
              <a:ext uri="{FF2B5EF4-FFF2-40B4-BE49-F238E27FC236}">
                <a16:creationId xmlns:a16="http://schemas.microsoft.com/office/drawing/2014/main" id="{A0070345-A1F0-86E3-5028-ED7F46BB7A57}"/>
              </a:ext>
            </a:extLst>
          </p:cNvPr>
          <p:cNvSpPr txBox="1"/>
          <p:nvPr/>
        </p:nvSpPr>
        <p:spPr>
          <a:xfrm>
            <a:off x="545283" y="227329"/>
            <a:ext cx="6196217" cy="5993949"/>
          </a:xfrm>
          <a:prstGeom prst="rect">
            <a:avLst/>
          </a:prstGeom>
          <a:noFill/>
        </p:spPr>
        <p:txBody>
          <a:bodyPr wrap="square" rtlCol="0">
            <a:spAutoFit/>
          </a:bodyPr>
          <a:lstStyle/>
          <a:p>
            <a:pPr algn="just"/>
            <a:r>
              <a:rPr lang="fr-FR" sz="1600" b="1" u="sng" dirty="0">
                <a:effectLst/>
                <a:latin typeface="Montserrat" panose="00000500000000000000" pitchFamily="2" charset="0"/>
                <a:ea typeface="Calibri" panose="020F0502020204030204" pitchFamily="34" charset="0"/>
                <a:cs typeface="Times New Roman" panose="02020603050405020304" pitchFamily="18" charset="0"/>
              </a:rPr>
              <a:t>II. Exécution du contrat et preuves numériques au travail</a:t>
            </a:r>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algn="just"/>
            <a:r>
              <a:rPr lang="fr-FR" sz="1600" dirty="0">
                <a:effectLst/>
                <a:latin typeface="Montserrat" panose="00000500000000000000" pitchFamily="2" charset="0"/>
                <a:ea typeface="Calibri" panose="020F0502020204030204" pitchFamily="34" charset="0"/>
                <a:cs typeface="Times New Roman" panose="02020603050405020304" pitchFamily="18" charset="0"/>
              </a:rPr>
              <a:t> </a:t>
            </a:r>
          </a:p>
          <a:p>
            <a:pPr algn="just"/>
            <a:r>
              <a:rPr lang="fr-FR" sz="1600" i="1" u="sng" dirty="0">
                <a:effectLst/>
                <a:latin typeface="Montserrat" panose="00000500000000000000" pitchFamily="2" charset="0"/>
                <a:ea typeface="Calibri" panose="020F0502020204030204" pitchFamily="34" charset="0"/>
                <a:cs typeface="Times New Roman" panose="02020603050405020304" pitchFamily="18" charset="0"/>
              </a:rPr>
              <a:t>1.« Déséquilibre » au profit du salarié</a:t>
            </a:r>
            <a:endParaRPr lang="fr-FR" sz="1600" i="1" dirty="0">
              <a:effectLst/>
              <a:latin typeface="Montserrat" panose="00000500000000000000" pitchFamily="2" charset="0"/>
              <a:ea typeface="Calibri" panose="020F0502020204030204" pitchFamily="34" charset="0"/>
              <a:cs typeface="Times New Roman" panose="02020603050405020304" pitchFamily="18" charset="0"/>
            </a:endParaRPr>
          </a:p>
          <a:p>
            <a:pPr algn="just"/>
            <a:r>
              <a:rPr lang="fr-FR" sz="1600" dirty="0">
                <a:effectLst/>
                <a:latin typeface="Montserrat" panose="00000500000000000000" pitchFamily="2" charset="0"/>
                <a:ea typeface="Calibri" panose="020F0502020204030204" pitchFamily="34" charset="0"/>
                <a:cs typeface="Times New Roman" panose="02020603050405020304" pitchFamily="18" charset="0"/>
              </a:rPr>
              <a:t> </a:t>
            </a:r>
          </a:p>
          <a:p>
            <a:pPr algn="just"/>
            <a:r>
              <a:rPr lang="fr-FR" sz="1600" dirty="0">
                <a:effectLst/>
                <a:latin typeface="Montserrat" panose="00000500000000000000" pitchFamily="2" charset="0"/>
                <a:ea typeface="Calibri" panose="020F0502020204030204" pitchFamily="34" charset="0"/>
                <a:cs typeface="Times New Roman" panose="02020603050405020304" pitchFamily="18" charset="0"/>
              </a:rPr>
              <a:t>En matière disciplinaire </a:t>
            </a:r>
            <a:r>
              <a:rPr lang="fr-FR" sz="1600" i="1" dirty="0">
                <a:effectLst/>
                <a:latin typeface="Montserrat" panose="00000500000000000000" pitchFamily="2" charset="0"/>
                <a:ea typeface="Calibri" panose="020F0502020204030204" pitchFamily="34" charset="0"/>
                <a:cs typeface="Times New Roman" panose="02020603050405020304" pitchFamily="18" charset="0"/>
              </a:rPr>
              <a:t>« si un doute subsiste, il profite au salarié </a:t>
            </a:r>
            <a:r>
              <a:rPr lang="fr-FR" sz="1600" dirty="0">
                <a:effectLst/>
                <a:latin typeface="Montserrat" panose="00000500000000000000" pitchFamily="2" charset="0"/>
                <a:ea typeface="Calibri" panose="020F0502020204030204" pitchFamily="34" charset="0"/>
                <a:cs typeface="Times New Roman" panose="02020603050405020304" pitchFamily="18" charset="0"/>
              </a:rPr>
              <a:t>» (</a:t>
            </a:r>
            <a:r>
              <a:rPr lang="fr-FR" sz="1400" b="1" dirty="0">
                <a:effectLst/>
                <a:latin typeface="Montserrat" panose="00000500000000000000" pitchFamily="2" charset="0"/>
                <a:ea typeface="Calibri" panose="020F0502020204030204" pitchFamily="34" charset="0"/>
                <a:cs typeface="Times New Roman" panose="02020603050405020304" pitchFamily="18" charset="0"/>
              </a:rPr>
              <a:t>C. trav. art. L. 1333-1</a:t>
            </a:r>
            <a:r>
              <a:rPr lang="fr-FR" sz="1600" dirty="0">
                <a:effectLst/>
                <a:latin typeface="Montserrat" panose="00000500000000000000" pitchFamily="2" charset="0"/>
                <a:ea typeface="Calibri" panose="020F0502020204030204" pitchFamily="34" charset="0"/>
                <a:cs typeface="Times New Roman" panose="02020603050405020304" pitchFamily="18" charset="0"/>
              </a:rPr>
              <a:t>), et la jurisprudence est plus tolérante concernant les modes de preuve du salarié que pour ceux de l’employeur.</a:t>
            </a:r>
          </a:p>
          <a:p>
            <a:pPr algn="just"/>
            <a:endParaRPr lang="fr-FR" sz="1600" dirty="0">
              <a:effectLst/>
              <a:latin typeface="Montserrat" panose="00000500000000000000" pitchFamily="2" charset="0"/>
              <a:ea typeface="Calibri" panose="020F0502020204030204" pitchFamily="34" charset="0"/>
              <a:cs typeface="Times New Roman" panose="02020603050405020304" pitchFamily="18" charset="0"/>
            </a:endParaRPr>
          </a:p>
          <a:p>
            <a:pPr algn="just"/>
            <a:r>
              <a:rPr lang="fr-FR" sz="1600" dirty="0">
                <a:effectLst/>
                <a:latin typeface="Montserrat" panose="00000500000000000000" pitchFamily="2" charset="0"/>
                <a:ea typeface="Calibri" panose="020F0502020204030204" pitchFamily="34" charset="0"/>
                <a:cs typeface="Times New Roman" panose="02020603050405020304" pitchFamily="18" charset="0"/>
              </a:rPr>
              <a:t> </a:t>
            </a:r>
          </a:p>
          <a:p>
            <a:pPr marL="534988" algn="just"/>
            <a:r>
              <a:rPr lang="fr-FR" sz="1600" u="sng" dirty="0">
                <a:effectLst/>
                <a:latin typeface="Montserrat" panose="00000500000000000000" pitchFamily="2" charset="0"/>
                <a:ea typeface="Calibri" panose="020F0502020204030204" pitchFamily="34" charset="0"/>
                <a:cs typeface="Times New Roman" panose="02020603050405020304" pitchFamily="18" charset="0"/>
              </a:rPr>
              <a:t>Exemples  :</a:t>
            </a:r>
          </a:p>
          <a:p>
            <a:pPr algn="just"/>
            <a:endParaRPr lang="fr-FR" sz="1450" dirty="0">
              <a:effectLst/>
              <a:latin typeface="Montserrat" panose="00000500000000000000" pitchFamily="2" charset="0"/>
              <a:ea typeface="Calibri" panose="020F0502020204030204" pitchFamily="34" charset="0"/>
              <a:cs typeface="Times New Roman" panose="02020603050405020304" pitchFamily="18" charset="0"/>
            </a:endParaRPr>
          </a:p>
          <a:p>
            <a:pPr marL="720725" lvl="0" indent="-285750" algn="just">
              <a:buFont typeface="Arial" panose="020B0604020202020204" pitchFamily="34" charset="0"/>
              <a:buChar char="•"/>
            </a:pPr>
            <a:r>
              <a:rPr lang="fr-FR" sz="1450" dirty="0">
                <a:effectLst/>
                <a:latin typeface="Montserrat" panose="00000500000000000000" pitchFamily="2" charset="0"/>
                <a:ea typeface="Calibri" panose="020F0502020204030204" pitchFamily="34" charset="0"/>
                <a:cs typeface="Times New Roman" panose="02020603050405020304" pitchFamily="18" charset="0"/>
              </a:rPr>
              <a:t>le salarié peut par exemple verser aux débats des documents obtenus à l'insu de son employeur s'ils sont strictement nécessaires à l'exercice des droits de sa défense (</a:t>
            </a:r>
            <a:r>
              <a:rPr lang="fr-FR" sz="1400" b="1" dirty="0" err="1">
                <a:effectLst/>
                <a:latin typeface="Montserrat" panose="00000500000000000000" pitchFamily="2" charset="0"/>
                <a:ea typeface="Calibri" panose="020F0502020204030204" pitchFamily="34" charset="0"/>
                <a:cs typeface="Times New Roman" panose="02020603050405020304" pitchFamily="18" charset="0"/>
              </a:rPr>
              <a:t>jpce</a:t>
            </a:r>
            <a:r>
              <a:rPr lang="fr-FR" sz="1400" b="1" dirty="0">
                <a:effectLst/>
                <a:latin typeface="Montserrat" panose="00000500000000000000" pitchFamily="2" charset="0"/>
                <a:ea typeface="Calibri" panose="020F0502020204030204" pitchFamily="34" charset="0"/>
                <a:cs typeface="Times New Roman" panose="02020603050405020304" pitchFamily="18" charset="0"/>
              </a:rPr>
              <a:t> constante ex Soc 31 mars 2015, n° 13-24.410</a:t>
            </a:r>
            <a:r>
              <a:rPr lang="fr-FR" sz="1450" dirty="0">
                <a:effectLst/>
                <a:latin typeface="Montserrat" panose="00000500000000000000" pitchFamily="2" charset="0"/>
                <a:ea typeface="Calibri" panose="020F0502020204030204" pitchFamily="34" charset="0"/>
                <a:cs typeface="Times New Roman" panose="02020603050405020304" pitchFamily="18" charset="0"/>
              </a:rPr>
              <a:t>),</a:t>
            </a:r>
          </a:p>
          <a:p>
            <a:pPr marL="434975" lvl="0" algn="just"/>
            <a:endParaRPr lang="fr-FR" sz="1450" dirty="0">
              <a:effectLst/>
              <a:latin typeface="Montserrat" panose="00000500000000000000" pitchFamily="2" charset="0"/>
              <a:ea typeface="Calibri" panose="020F0502020204030204" pitchFamily="34" charset="0"/>
              <a:cs typeface="Times New Roman" panose="02020603050405020304" pitchFamily="18" charset="0"/>
            </a:endParaRPr>
          </a:p>
          <a:p>
            <a:pPr marL="720725" lvl="0" indent="-285750" algn="just">
              <a:buFont typeface="Arial" panose="020B0604020202020204" pitchFamily="34" charset="0"/>
              <a:buChar char="•"/>
            </a:pPr>
            <a:r>
              <a:rPr lang="fr-FR" sz="1450" dirty="0">
                <a:effectLst/>
                <a:latin typeface="Montserrat" panose="00000500000000000000" pitchFamily="2" charset="0"/>
                <a:ea typeface="Calibri" panose="020F0502020204030204" pitchFamily="34" charset="0"/>
                <a:cs typeface="Times New Roman" panose="02020603050405020304" pitchFamily="18" charset="0"/>
              </a:rPr>
              <a:t>à l’inverse un dispositif d’enregistrement des connexions ou de vidéosurveillance dont l'employeur n'a pas informé ses salariés est jugé comme illicite (</a:t>
            </a:r>
            <a:r>
              <a:rPr lang="fr-FR" sz="1400" b="1" dirty="0">
                <a:effectLst/>
                <a:latin typeface="Montserrat" panose="00000500000000000000" pitchFamily="2" charset="0"/>
                <a:ea typeface="Calibri" panose="020F0502020204030204" pitchFamily="34" charset="0"/>
                <a:cs typeface="Times New Roman" panose="02020603050405020304" pitchFamily="18" charset="0"/>
              </a:rPr>
              <a:t>Soc. 25 novembre 2020 n° 17-19523 ; Soc. 10 novembre 2021 n° 20-12.263</a:t>
            </a:r>
            <a:r>
              <a:rPr lang="fr-FR" sz="1450" dirty="0">
                <a:effectLst/>
                <a:latin typeface="Montserrat" panose="00000500000000000000" pitchFamily="2" charset="0"/>
                <a:ea typeface="Calibri" panose="020F0502020204030204" pitchFamily="34" charset="0"/>
                <a:cs typeface="Times New Roman" panose="02020603050405020304" pitchFamily="18" charset="0"/>
              </a:rPr>
              <a:t>).</a:t>
            </a:r>
          </a:p>
          <a:p>
            <a:endParaRPr lang="fr-FR" dirty="0">
              <a:latin typeface="Montserrat" panose="00000500000000000000" pitchFamily="2" charset="0"/>
            </a:endParaRPr>
          </a:p>
        </p:txBody>
      </p:sp>
      <p:sp>
        <p:nvSpPr>
          <p:cNvPr id="33" name="Rectangle 32">
            <a:extLst>
              <a:ext uri="{FF2B5EF4-FFF2-40B4-BE49-F238E27FC236}">
                <a16:creationId xmlns:a16="http://schemas.microsoft.com/office/drawing/2014/main" id="{A73C32EF-8B16-BBE6-07D9-DA3BAAA366A2}"/>
              </a:ext>
            </a:extLst>
          </p:cNvPr>
          <p:cNvSpPr/>
          <p:nvPr/>
        </p:nvSpPr>
        <p:spPr>
          <a:xfrm>
            <a:off x="7195429" y="1634835"/>
            <a:ext cx="4551093" cy="2875619"/>
          </a:xfrm>
          <a:prstGeom prst="rect">
            <a:avLst/>
          </a:prstGeom>
          <a:solidFill>
            <a:schemeClr val="bg1"/>
          </a:solidFill>
          <a:ln w="57150">
            <a:solidFill>
              <a:srgbClr val="0F9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descr="Vecteur gratuit concept d'avocat professionnel idée de punition et de jugement règlement de la création de documents conseiller juridique ou avocat consultant défendant un client lors du procès illustration plate vectorielle">
            <a:extLst>
              <a:ext uri="{FF2B5EF4-FFF2-40B4-BE49-F238E27FC236}">
                <a16:creationId xmlns:a16="http://schemas.microsoft.com/office/drawing/2014/main" id="{7A60AC03-6911-B121-D6A0-BCB29AA16F81}"/>
              </a:ext>
            </a:extLst>
          </p:cNvPr>
          <p:cNvPicPr>
            <a:picLocks noChangeAspect="1"/>
          </p:cNvPicPr>
          <p:nvPr/>
        </p:nvPicPr>
        <p:blipFill rotWithShape="1">
          <a:blip r:embed="rId4">
            <a:extLst>
              <a:ext uri="{28A0092B-C50C-407E-A947-70E740481C1C}">
                <a14:useLocalDpi xmlns:a14="http://schemas.microsoft.com/office/drawing/2010/main" val="0"/>
              </a:ext>
            </a:extLst>
          </a:blip>
          <a:srcRect l="2811" t="16631" r="3108" b="6173"/>
          <a:stretch/>
        </p:blipFill>
        <p:spPr bwMode="auto">
          <a:xfrm>
            <a:off x="7224935" y="1874982"/>
            <a:ext cx="4434401" cy="2423724"/>
          </a:xfrm>
          <a:prstGeom prst="rect">
            <a:avLst/>
          </a:prstGeom>
          <a:noFill/>
          <a:ln>
            <a:noFill/>
          </a:ln>
          <a:extLst>
            <a:ext uri="{53640926-AAD7-44D8-BBD7-CCE9431645EC}">
              <a14:shadowObscured xmlns:a14="http://schemas.microsoft.com/office/drawing/2010/main"/>
            </a:ext>
          </a:extLst>
        </p:spPr>
      </p:pic>
      <p:grpSp>
        <p:nvGrpSpPr>
          <p:cNvPr id="3" name="Google Shape;13505;p100">
            <a:extLst>
              <a:ext uri="{FF2B5EF4-FFF2-40B4-BE49-F238E27FC236}">
                <a16:creationId xmlns:a16="http://schemas.microsoft.com/office/drawing/2014/main" id="{E119893C-3AB2-7D49-4373-6F62386A9B79}"/>
              </a:ext>
            </a:extLst>
          </p:cNvPr>
          <p:cNvGrpSpPr/>
          <p:nvPr/>
        </p:nvGrpSpPr>
        <p:grpSpPr>
          <a:xfrm>
            <a:off x="687171" y="3045001"/>
            <a:ext cx="382827" cy="358603"/>
            <a:chOff x="2753373" y="2902523"/>
            <a:chExt cx="347552" cy="325557"/>
          </a:xfrm>
        </p:grpSpPr>
        <p:sp>
          <p:nvSpPr>
            <p:cNvPr id="4" name="Google Shape;13506;p100">
              <a:extLst>
                <a:ext uri="{FF2B5EF4-FFF2-40B4-BE49-F238E27FC236}">
                  <a16:creationId xmlns:a16="http://schemas.microsoft.com/office/drawing/2014/main" id="{2EC4D522-5A15-7E4A-1E93-0F2FCDD8FFB8}"/>
                </a:ext>
              </a:extLst>
            </p:cNvPr>
            <p:cNvSpPr/>
            <p:nvPr/>
          </p:nvSpPr>
          <p:spPr>
            <a:xfrm>
              <a:off x="2807962" y="3018575"/>
              <a:ext cx="86418" cy="29506"/>
            </a:xfrm>
            <a:custGeom>
              <a:avLst/>
              <a:gdLst/>
              <a:ahLst/>
              <a:cxnLst/>
              <a:rect l="l" t="t" r="r" b="b"/>
              <a:pathLst>
                <a:path w="2715" h="927" extrusionOk="0">
                  <a:moveTo>
                    <a:pt x="1070" y="0"/>
                  </a:moveTo>
                  <a:cubicBezTo>
                    <a:pt x="752" y="0"/>
                    <a:pt x="464" y="31"/>
                    <a:pt x="274" y="57"/>
                  </a:cubicBezTo>
                  <a:cubicBezTo>
                    <a:pt x="107" y="93"/>
                    <a:pt x="0" y="224"/>
                    <a:pt x="0" y="390"/>
                  </a:cubicBezTo>
                  <a:lnTo>
                    <a:pt x="0" y="759"/>
                  </a:lnTo>
                  <a:cubicBezTo>
                    <a:pt x="0" y="843"/>
                    <a:pt x="72" y="926"/>
                    <a:pt x="155" y="926"/>
                  </a:cubicBezTo>
                  <a:cubicBezTo>
                    <a:pt x="250" y="926"/>
                    <a:pt x="322" y="843"/>
                    <a:pt x="322" y="759"/>
                  </a:cubicBezTo>
                  <a:lnTo>
                    <a:pt x="322" y="390"/>
                  </a:lnTo>
                  <a:cubicBezTo>
                    <a:pt x="322" y="390"/>
                    <a:pt x="322" y="367"/>
                    <a:pt x="334" y="367"/>
                  </a:cubicBezTo>
                  <a:cubicBezTo>
                    <a:pt x="493" y="349"/>
                    <a:pt x="758" y="318"/>
                    <a:pt x="1059" y="318"/>
                  </a:cubicBezTo>
                  <a:cubicBezTo>
                    <a:pt x="1163" y="318"/>
                    <a:pt x="1271" y="322"/>
                    <a:pt x="1381" y="331"/>
                  </a:cubicBezTo>
                  <a:cubicBezTo>
                    <a:pt x="1870" y="355"/>
                    <a:pt x="2239" y="486"/>
                    <a:pt x="2453" y="700"/>
                  </a:cubicBezTo>
                  <a:cubicBezTo>
                    <a:pt x="2483" y="730"/>
                    <a:pt x="2524" y="745"/>
                    <a:pt x="2566" y="745"/>
                  </a:cubicBezTo>
                  <a:cubicBezTo>
                    <a:pt x="2608" y="745"/>
                    <a:pt x="2649" y="730"/>
                    <a:pt x="2679" y="700"/>
                  </a:cubicBezTo>
                  <a:cubicBezTo>
                    <a:pt x="2715" y="640"/>
                    <a:pt x="2715" y="533"/>
                    <a:pt x="2655" y="474"/>
                  </a:cubicBezTo>
                  <a:cubicBezTo>
                    <a:pt x="2276" y="95"/>
                    <a:pt x="1627" y="0"/>
                    <a:pt x="1070"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 name="Google Shape;13507;p100">
              <a:extLst>
                <a:ext uri="{FF2B5EF4-FFF2-40B4-BE49-F238E27FC236}">
                  <a16:creationId xmlns:a16="http://schemas.microsoft.com/office/drawing/2014/main" id="{595313EE-327A-7D1D-E152-5C302F0D4094}"/>
                </a:ext>
              </a:extLst>
            </p:cNvPr>
            <p:cNvSpPr/>
            <p:nvPr/>
          </p:nvSpPr>
          <p:spPr>
            <a:xfrm>
              <a:off x="2753373" y="2973376"/>
              <a:ext cx="195213" cy="254704"/>
            </a:xfrm>
            <a:custGeom>
              <a:avLst/>
              <a:gdLst/>
              <a:ahLst/>
              <a:cxnLst/>
              <a:rect l="l" t="t" r="r" b="b"/>
              <a:pathLst>
                <a:path w="6133" h="8002" extrusionOk="0">
                  <a:moveTo>
                    <a:pt x="4787" y="298"/>
                  </a:moveTo>
                  <a:lnTo>
                    <a:pt x="4787" y="1846"/>
                  </a:lnTo>
                  <a:cubicBezTo>
                    <a:pt x="4787" y="2084"/>
                    <a:pt x="4751" y="2310"/>
                    <a:pt x="4644" y="2513"/>
                  </a:cubicBezTo>
                  <a:cubicBezTo>
                    <a:pt x="4632" y="2537"/>
                    <a:pt x="4632" y="2560"/>
                    <a:pt x="4632" y="2596"/>
                  </a:cubicBezTo>
                  <a:lnTo>
                    <a:pt x="4632" y="3037"/>
                  </a:lnTo>
                  <a:cubicBezTo>
                    <a:pt x="4632" y="3465"/>
                    <a:pt x="4442" y="3870"/>
                    <a:pt x="4132" y="4168"/>
                  </a:cubicBezTo>
                  <a:cubicBezTo>
                    <a:pt x="3852" y="4437"/>
                    <a:pt x="3484" y="4590"/>
                    <a:pt x="3099" y="4590"/>
                  </a:cubicBezTo>
                  <a:cubicBezTo>
                    <a:pt x="3059" y="4590"/>
                    <a:pt x="3018" y="4588"/>
                    <a:pt x="2977" y="4584"/>
                  </a:cubicBezTo>
                  <a:cubicBezTo>
                    <a:pt x="2156" y="4525"/>
                    <a:pt x="1513" y="3811"/>
                    <a:pt x="1513" y="2977"/>
                  </a:cubicBezTo>
                  <a:lnTo>
                    <a:pt x="1513" y="2572"/>
                  </a:lnTo>
                  <a:cubicBezTo>
                    <a:pt x="1513" y="2549"/>
                    <a:pt x="1513" y="2537"/>
                    <a:pt x="1501" y="2501"/>
                  </a:cubicBezTo>
                  <a:cubicBezTo>
                    <a:pt x="1394" y="2298"/>
                    <a:pt x="1358" y="2072"/>
                    <a:pt x="1358" y="1834"/>
                  </a:cubicBezTo>
                  <a:lnTo>
                    <a:pt x="1358" y="1513"/>
                  </a:lnTo>
                  <a:cubicBezTo>
                    <a:pt x="1358" y="834"/>
                    <a:pt x="1894" y="298"/>
                    <a:pt x="2561" y="298"/>
                  </a:cubicBezTo>
                  <a:close/>
                  <a:moveTo>
                    <a:pt x="3930" y="4680"/>
                  </a:moveTo>
                  <a:lnTo>
                    <a:pt x="3930" y="4977"/>
                  </a:lnTo>
                  <a:lnTo>
                    <a:pt x="3061" y="5573"/>
                  </a:lnTo>
                  <a:lnTo>
                    <a:pt x="2203" y="4977"/>
                  </a:lnTo>
                  <a:lnTo>
                    <a:pt x="2203" y="4680"/>
                  </a:lnTo>
                  <a:cubicBezTo>
                    <a:pt x="2430" y="4799"/>
                    <a:pt x="2680" y="4870"/>
                    <a:pt x="2942" y="4882"/>
                  </a:cubicBezTo>
                  <a:lnTo>
                    <a:pt x="3061" y="4882"/>
                  </a:lnTo>
                  <a:cubicBezTo>
                    <a:pt x="3358" y="4882"/>
                    <a:pt x="3656" y="4811"/>
                    <a:pt x="3930" y="4680"/>
                  </a:cubicBezTo>
                  <a:close/>
                  <a:moveTo>
                    <a:pt x="2084" y="5275"/>
                  </a:moveTo>
                  <a:lnTo>
                    <a:pt x="2846" y="5787"/>
                  </a:lnTo>
                  <a:lnTo>
                    <a:pt x="2430" y="6180"/>
                  </a:lnTo>
                  <a:lnTo>
                    <a:pt x="2406" y="6180"/>
                  </a:lnTo>
                  <a:lnTo>
                    <a:pt x="1918" y="5442"/>
                  </a:lnTo>
                  <a:lnTo>
                    <a:pt x="2084" y="5275"/>
                  </a:lnTo>
                  <a:close/>
                  <a:moveTo>
                    <a:pt x="4073" y="5251"/>
                  </a:moveTo>
                  <a:lnTo>
                    <a:pt x="4239" y="5418"/>
                  </a:lnTo>
                  <a:lnTo>
                    <a:pt x="3739" y="6180"/>
                  </a:lnTo>
                  <a:lnTo>
                    <a:pt x="3716" y="6180"/>
                  </a:lnTo>
                  <a:lnTo>
                    <a:pt x="3311" y="5775"/>
                  </a:lnTo>
                  <a:lnTo>
                    <a:pt x="4073" y="5251"/>
                  </a:lnTo>
                  <a:close/>
                  <a:moveTo>
                    <a:pt x="2549" y="1"/>
                  </a:moveTo>
                  <a:cubicBezTo>
                    <a:pt x="1715" y="1"/>
                    <a:pt x="1025" y="691"/>
                    <a:pt x="1025" y="1525"/>
                  </a:cubicBezTo>
                  <a:lnTo>
                    <a:pt x="1025" y="1870"/>
                  </a:lnTo>
                  <a:cubicBezTo>
                    <a:pt x="1025" y="2132"/>
                    <a:pt x="1084" y="2406"/>
                    <a:pt x="1191" y="2644"/>
                  </a:cubicBezTo>
                  <a:lnTo>
                    <a:pt x="1191" y="3001"/>
                  </a:lnTo>
                  <a:cubicBezTo>
                    <a:pt x="1191" y="3596"/>
                    <a:pt x="1453" y="4132"/>
                    <a:pt x="1870" y="4489"/>
                  </a:cubicBezTo>
                  <a:lnTo>
                    <a:pt x="1870" y="5025"/>
                  </a:lnTo>
                  <a:lnTo>
                    <a:pt x="1572" y="5335"/>
                  </a:lnTo>
                  <a:cubicBezTo>
                    <a:pt x="1549" y="5358"/>
                    <a:pt x="1537" y="5406"/>
                    <a:pt x="1537" y="5454"/>
                  </a:cubicBezTo>
                  <a:lnTo>
                    <a:pt x="548" y="5811"/>
                  </a:lnTo>
                  <a:cubicBezTo>
                    <a:pt x="227" y="5930"/>
                    <a:pt x="1" y="6239"/>
                    <a:pt x="1" y="6597"/>
                  </a:cubicBezTo>
                  <a:lnTo>
                    <a:pt x="1" y="7823"/>
                  </a:lnTo>
                  <a:cubicBezTo>
                    <a:pt x="1" y="7906"/>
                    <a:pt x="72" y="7978"/>
                    <a:pt x="167" y="7978"/>
                  </a:cubicBezTo>
                  <a:cubicBezTo>
                    <a:pt x="251" y="7978"/>
                    <a:pt x="322" y="7906"/>
                    <a:pt x="322" y="7823"/>
                  </a:cubicBezTo>
                  <a:lnTo>
                    <a:pt x="322" y="6597"/>
                  </a:lnTo>
                  <a:cubicBezTo>
                    <a:pt x="322" y="6370"/>
                    <a:pt x="465" y="6180"/>
                    <a:pt x="668" y="6108"/>
                  </a:cubicBezTo>
                  <a:lnTo>
                    <a:pt x="1691" y="5739"/>
                  </a:lnTo>
                  <a:lnTo>
                    <a:pt x="2120" y="6370"/>
                  </a:lnTo>
                  <a:cubicBezTo>
                    <a:pt x="2180" y="6466"/>
                    <a:pt x="2275" y="6501"/>
                    <a:pt x="2358" y="6525"/>
                  </a:cubicBezTo>
                  <a:lnTo>
                    <a:pt x="2394" y="6525"/>
                  </a:lnTo>
                  <a:cubicBezTo>
                    <a:pt x="2489" y="6525"/>
                    <a:pt x="2561" y="6489"/>
                    <a:pt x="2632" y="6430"/>
                  </a:cubicBezTo>
                  <a:lnTo>
                    <a:pt x="2906" y="6168"/>
                  </a:lnTo>
                  <a:lnTo>
                    <a:pt x="2906" y="7835"/>
                  </a:lnTo>
                  <a:cubicBezTo>
                    <a:pt x="2906" y="7918"/>
                    <a:pt x="2977" y="8002"/>
                    <a:pt x="3061" y="8002"/>
                  </a:cubicBezTo>
                  <a:cubicBezTo>
                    <a:pt x="3156" y="8002"/>
                    <a:pt x="3227" y="7918"/>
                    <a:pt x="3227" y="7835"/>
                  </a:cubicBezTo>
                  <a:lnTo>
                    <a:pt x="3227" y="6168"/>
                  </a:lnTo>
                  <a:lnTo>
                    <a:pt x="3501" y="6430"/>
                  </a:lnTo>
                  <a:cubicBezTo>
                    <a:pt x="3549" y="6489"/>
                    <a:pt x="3644" y="6525"/>
                    <a:pt x="3739" y="6525"/>
                  </a:cubicBezTo>
                  <a:lnTo>
                    <a:pt x="3763" y="6525"/>
                  </a:lnTo>
                  <a:cubicBezTo>
                    <a:pt x="3870" y="6501"/>
                    <a:pt x="3954" y="6466"/>
                    <a:pt x="4001" y="6370"/>
                  </a:cubicBezTo>
                  <a:lnTo>
                    <a:pt x="4430" y="5739"/>
                  </a:lnTo>
                  <a:lnTo>
                    <a:pt x="5466" y="6108"/>
                  </a:lnTo>
                  <a:cubicBezTo>
                    <a:pt x="5668" y="6180"/>
                    <a:pt x="5799" y="6370"/>
                    <a:pt x="5799" y="6597"/>
                  </a:cubicBezTo>
                  <a:lnTo>
                    <a:pt x="5799" y="7823"/>
                  </a:lnTo>
                  <a:cubicBezTo>
                    <a:pt x="5799" y="7906"/>
                    <a:pt x="5882" y="7978"/>
                    <a:pt x="5966" y="7978"/>
                  </a:cubicBezTo>
                  <a:cubicBezTo>
                    <a:pt x="6061" y="7978"/>
                    <a:pt x="6133" y="7906"/>
                    <a:pt x="6133" y="7823"/>
                  </a:cubicBezTo>
                  <a:lnTo>
                    <a:pt x="6133" y="6597"/>
                  </a:lnTo>
                  <a:cubicBezTo>
                    <a:pt x="6121" y="6228"/>
                    <a:pt x="5894" y="5918"/>
                    <a:pt x="5561" y="5787"/>
                  </a:cubicBezTo>
                  <a:lnTo>
                    <a:pt x="4585" y="5442"/>
                  </a:lnTo>
                  <a:cubicBezTo>
                    <a:pt x="4585" y="5394"/>
                    <a:pt x="4561" y="5346"/>
                    <a:pt x="4537" y="5323"/>
                  </a:cubicBezTo>
                  <a:lnTo>
                    <a:pt x="4239" y="5001"/>
                  </a:lnTo>
                  <a:lnTo>
                    <a:pt x="4239" y="4489"/>
                  </a:lnTo>
                  <a:cubicBezTo>
                    <a:pt x="4275" y="4454"/>
                    <a:pt x="4299" y="4430"/>
                    <a:pt x="4335" y="4406"/>
                  </a:cubicBezTo>
                  <a:cubicBezTo>
                    <a:pt x="4704" y="4049"/>
                    <a:pt x="4930" y="3561"/>
                    <a:pt x="4930" y="3060"/>
                  </a:cubicBezTo>
                  <a:lnTo>
                    <a:pt x="4930" y="2644"/>
                  </a:lnTo>
                  <a:cubicBezTo>
                    <a:pt x="5037" y="2382"/>
                    <a:pt x="5085" y="2132"/>
                    <a:pt x="5085" y="1870"/>
                  </a:cubicBezTo>
                  <a:lnTo>
                    <a:pt x="5085" y="167"/>
                  </a:lnTo>
                  <a:cubicBezTo>
                    <a:pt x="5085" y="84"/>
                    <a:pt x="5013" y="1"/>
                    <a:pt x="4930"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3508;p100">
              <a:extLst>
                <a:ext uri="{FF2B5EF4-FFF2-40B4-BE49-F238E27FC236}">
                  <a16:creationId xmlns:a16="http://schemas.microsoft.com/office/drawing/2014/main" id="{E29BB620-60EA-71D4-39B9-CD39D38BE993}"/>
                </a:ext>
              </a:extLst>
            </p:cNvPr>
            <p:cNvSpPr/>
            <p:nvPr/>
          </p:nvSpPr>
          <p:spPr>
            <a:xfrm>
              <a:off x="2905361" y="3195072"/>
              <a:ext cx="10631" cy="32244"/>
            </a:xfrm>
            <a:custGeom>
              <a:avLst/>
              <a:gdLst/>
              <a:ahLst/>
              <a:cxnLst/>
              <a:rect l="l" t="t" r="r" b="b"/>
              <a:pathLst>
                <a:path w="334" h="1013" extrusionOk="0">
                  <a:moveTo>
                    <a:pt x="167" y="1"/>
                  </a:moveTo>
                  <a:cubicBezTo>
                    <a:pt x="72" y="1"/>
                    <a:pt x="0" y="84"/>
                    <a:pt x="0" y="167"/>
                  </a:cubicBezTo>
                  <a:lnTo>
                    <a:pt x="0" y="858"/>
                  </a:lnTo>
                  <a:cubicBezTo>
                    <a:pt x="0" y="941"/>
                    <a:pt x="72" y="1013"/>
                    <a:pt x="167" y="1013"/>
                  </a:cubicBezTo>
                  <a:cubicBezTo>
                    <a:pt x="250" y="1013"/>
                    <a:pt x="334" y="941"/>
                    <a:pt x="334" y="858"/>
                  </a:cubicBezTo>
                  <a:lnTo>
                    <a:pt x="334" y="167"/>
                  </a:lnTo>
                  <a:cubicBezTo>
                    <a:pt x="334" y="60"/>
                    <a:pt x="250" y="1"/>
                    <a:pt x="167"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13509;p100">
              <a:extLst>
                <a:ext uri="{FF2B5EF4-FFF2-40B4-BE49-F238E27FC236}">
                  <a16:creationId xmlns:a16="http://schemas.microsoft.com/office/drawing/2014/main" id="{76E98962-572D-5AD0-FF6D-A53E0F5BC04F}"/>
                </a:ext>
              </a:extLst>
            </p:cNvPr>
            <p:cNvSpPr/>
            <p:nvPr/>
          </p:nvSpPr>
          <p:spPr>
            <a:xfrm>
              <a:off x="2939069" y="2934735"/>
              <a:ext cx="161856" cy="169049"/>
            </a:xfrm>
            <a:custGeom>
              <a:avLst/>
              <a:gdLst/>
              <a:ahLst/>
              <a:cxnLst/>
              <a:rect l="l" t="t" r="r" b="b"/>
              <a:pathLst>
                <a:path w="5085" h="5311" extrusionOk="0">
                  <a:moveTo>
                    <a:pt x="668" y="0"/>
                  </a:moveTo>
                  <a:cubicBezTo>
                    <a:pt x="299" y="0"/>
                    <a:pt x="1" y="298"/>
                    <a:pt x="1" y="667"/>
                  </a:cubicBezTo>
                  <a:lnTo>
                    <a:pt x="1" y="3393"/>
                  </a:lnTo>
                  <a:cubicBezTo>
                    <a:pt x="1" y="3763"/>
                    <a:pt x="299" y="4060"/>
                    <a:pt x="668" y="4060"/>
                  </a:cubicBezTo>
                  <a:lnTo>
                    <a:pt x="977" y="4060"/>
                  </a:lnTo>
                  <a:lnTo>
                    <a:pt x="739" y="5001"/>
                  </a:lnTo>
                  <a:cubicBezTo>
                    <a:pt x="715" y="5108"/>
                    <a:pt x="763" y="5203"/>
                    <a:pt x="846" y="5263"/>
                  </a:cubicBezTo>
                  <a:cubicBezTo>
                    <a:pt x="894" y="5298"/>
                    <a:pt x="941" y="5310"/>
                    <a:pt x="977" y="5310"/>
                  </a:cubicBezTo>
                  <a:cubicBezTo>
                    <a:pt x="1025" y="5310"/>
                    <a:pt x="1084" y="5298"/>
                    <a:pt x="1132" y="5263"/>
                  </a:cubicBezTo>
                  <a:lnTo>
                    <a:pt x="2763" y="4072"/>
                  </a:lnTo>
                  <a:lnTo>
                    <a:pt x="4418" y="4072"/>
                  </a:lnTo>
                  <a:cubicBezTo>
                    <a:pt x="4787" y="4072"/>
                    <a:pt x="5085" y="3774"/>
                    <a:pt x="5085" y="3405"/>
                  </a:cubicBezTo>
                  <a:lnTo>
                    <a:pt x="5085" y="679"/>
                  </a:lnTo>
                  <a:cubicBezTo>
                    <a:pt x="5061" y="298"/>
                    <a:pt x="4751" y="0"/>
                    <a:pt x="4394" y="0"/>
                  </a:cubicBezTo>
                  <a:lnTo>
                    <a:pt x="3537" y="0"/>
                  </a:lnTo>
                  <a:cubicBezTo>
                    <a:pt x="3454" y="0"/>
                    <a:pt x="3370" y="72"/>
                    <a:pt x="3370" y="167"/>
                  </a:cubicBezTo>
                  <a:cubicBezTo>
                    <a:pt x="3370" y="250"/>
                    <a:pt x="3454" y="322"/>
                    <a:pt x="3537" y="322"/>
                  </a:cubicBezTo>
                  <a:lnTo>
                    <a:pt x="4394" y="322"/>
                  </a:lnTo>
                  <a:cubicBezTo>
                    <a:pt x="4585" y="322"/>
                    <a:pt x="4751" y="488"/>
                    <a:pt x="4751" y="679"/>
                  </a:cubicBezTo>
                  <a:lnTo>
                    <a:pt x="4751" y="3405"/>
                  </a:lnTo>
                  <a:cubicBezTo>
                    <a:pt x="4751" y="3596"/>
                    <a:pt x="4585" y="3763"/>
                    <a:pt x="4394" y="3763"/>
                  </a:cubicBezTo>
                  <a:lnTo>
                    <a:pt x="2692" y="3763"/>
                  </a:lnTo>
                  <a:cubicBezTo>
                    <a:pt x="2668" y="3763"/>
                    <a:pt x="2632" y="3774"/>
                    <a:pt x="2608" y="3798"/>
                  </a:cubicBezTo>
                  <a:lnTo>
                    <a:pt x="1084" y="4894"/>
                  </a:lnTo>
                  <a:lnTo>
                    <a:pt x="1322" y="3953"/>
                  </a:lnTo>
                  <a:cubicBezTo>
                    <a:pt x="1334" y="3917"/>
                    <a:pt x="1322" y="3858"/>
                    <a:pt x="1287" y="3822"/>
                  </a:cubicBezTo>
                  <a:cubicBezTo>
                    <a:pt x="1263" y="3774"/>
                    <a:pt x="1215" y="3763"/>
                    <a:pt x="1180" y="3763"/>
                  </a:cubicBezTo>
                  <a:lnTo>
                    <a:pt x="668" y="3763"/>
                  </a:lnTo>
                  <a:cubicBezTo>
                    <a:pt x="477" y="3763"/>
                    <a:pt x="310" y="3596"/>
                    <a:pt x="310" y="3405"/>
                  </a:cubicBezTo>
                  <a:lnTo>
                    <a:pt x="310" y="679"/>
                  </a:lnTo>
                  <a:cubicBezTo>
                    <a:pt x="310" y="488"/>
                    <a:pt x="477" y="322"/>
                    <a:pt x="668" y="322"/>
                  </a:cubicBezTo>
                  <a:lnTo>
                    <a:pt x="1513" y="322"/>
                  </a:lnTo>
                  <a:cubicBezTo>
                    <a:pt x="1608" y="322"/>
                    <a:pt x="1680" y="250"/>
                    <a:pt x="1680" y="167"/>
                  </a:cubicBezTo>
                  <a:cubicBezTo>
                    <a:pt x="1680" y="72"/>
                    <a:pt x="1608" y="0"/>
                    <a:pt x="1513"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 name="Google Shape;13510;p100">
              <a:extLst>
                <a:ext uri="{FF2B5EF4-FFF2-40B4-BE49-F238E27FC236}">
                  <a16:creationId xmlns:a16="http://schemas.microsoft.com/office/drawing/2014/main" id="{D012C105-7F73-2085-2EDF-DBA7367BD052}"/>
                </a:ext>
              </a:extLst>
            </p:cNvPr>
            <p:cNvSpPr/>
            <p:nvPr/>
          </p:nvSpPr>
          <p:spPr>
            <a:xfrm>
              <a:off x="3002379" y="2902523"/>
              <a:ext cx="32244" cy="96668"/>
            </a:xfrm>
            <a:custGeom>
              <a:avLst/>
              <a:gdLst/>
              <a:ahLst/>
              <a:cxnLst/>
              <a:rect l="l" t="t" r="r" b="b"/>
              <a:pathLst>
                <a:path w="1013" h="3037" extrusionOk="0">
                  <a:moveTo>
                    <a:pt x="691" y="310"/>
                  </a:moveTo>
                  <a:lnTo>
                    <a:pt x="536" y="2727"/>
                  </a:lnTo>
                  <a:lnTo>
                    <a:pt x="500" y="2727"/>
                  </a:lnTo>
                  <a:lnTo>
                    <a:pt x="345" y="310"/>
                  </a:lnTo>
                  <a:close/>
                  <a:moveTo>
                    <a:pt x="167" y="0"/>
                  </a:moveTo>
                  <a:cubicBezTo>
                    <a:pt x="119" y="0"/>
                    <a:pt x="84" y="12"/>
                    <a:pt x="48" y="48"/>
                  </a:cubicBezTo>
                  <a:cubicBezTo>
                    <a:pt x="24" y="72"/>
                    <a:pt x="0" y="119"/>
                    <a:pt x="0" y="167"/>
                  </a:cubicBezTo>
                  <a:lnTo>
                    <a:pt x="167" y="2881"/>
                  </a:lnTo>
                  <a:cubicBezTo>
                    <a:pt x="167" y="2977"/>
                    <a:pt x="238" y="3036"/>
                    <a:pt x="334" y="3036"/>
                  </a:cubicBezTo>
                  <a:lnTo>
                    <a:pt x="679" y="3036"/>
                  </a:lnTo>
                  <a:cubicBezTo>
                    <a:pt x="762" y="3036"/>
                    <a:pt x="822" y="2977"/>
                    <a:pt x="834" y="2881"/>
                  </a:cubicBezTo>
                  <a:lnTo>
                    <a:pt x="1000" y="167"/>
                  </a:lnTo>
                  <a:cubicBezTo>
                    <a:pt x="1012" y="119"/>
                    <a:pt x="1000" y="72"/>
                    <a:pt x="977" y="48"/>
                  </a:cubicBezTo>
                  <a:cubicBezTo>
                    <a:pt x="941" y="12"/>
                    <a:pt x="893" y="0"/>
                    <a:pt x="857" y="0"/>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13511;p100">
              <a:extLst>
                <a:ext uri="{FF2B5EF4-FFF2-40B4-BE49-F238E27FC236}">
                  <a16:creationId xmlns:a16="http://schemas.microsoft.com/office/drawing/2014/main" id="{DB581469-4240-478F-8D9D-FBA1643F653A}"/>
                </a:ext>
              </a:extLst>
            </p:cNvPr>
            <p:cNvSpPr/>
            <p:nvPr/>
          </p:nvSpPr>
          <p:spPr>
            <a:xfrm>
              <a:off x="3003143" y="3005206"/>
              <a:ext cx="32244" cy="32244"/>
            </a:xfrm>
            <a:custGeom>
              <a:avLst/>
              <a:gdLst/>
              <a:ahLst/>
              <a:cxnLst/>
              <a:rect l="l" t="t" r="r" b="b"/>
              <a:pathLst>
                <a:path w="1013" h="1013" extrusionOk="0">
                  <a:moveTo>
                    <a:pt x="500" y="322"/>
                  </a:moveTo>
                  <a:cubicBezTo>
                    <a:pt x="607" y="322"/>
                    <a:pt x="679" y="406"/>
                    <a:pt x="679" y="513"/>
                  </a:cubicBezTo>
                  <a:cubicBezTo>
                    <a:pt x="679" y="608"/>
                    <a:pt x="595" y="691"/>
                    <a:pt x="500" y="691"/>
                  </a:cubicBezTo>
                  <a:cubicBezTo>
                    <a:pt x="393" y="691"/>
                    <a:pt x="321" y="608"/>
                    <a:pt x="321" y="513"/>
                  </a:cubicBezTo>
                  <a:cubicBezTo>
                    <a:pt x="321" y="406"/>
                    <a:pt x="393" y="322"/>
                    <a:pt x="500" y="322"/>
                  </a:cubicBezTo>
                  <a:close/>
                  <a:moveTo>
                    <a:pt x="500" y="1"/>
                  </a:moveTo>
                  <a:cubicBezTo>
                    <a:pt x="214" y="1"/>
                    <a:pt x="0" y="227"/>
                    <a:pt x="0" y="513"/>
                  </a:cubicBezTo>
                  <a:cubicBezTo>
                    <a:pt x="0" y="787"/>
                    <a:pt x="214" y="1013"/>
                    <a:pt x="500" y="1013"/>
                  </a:cubicBezTo>
                  <a:cubicBezTo>
                    <a:pt x="786" y="1013"/>
                    <a:pt x="1012" y="787"/>
                    <a:pt x="1012" y="513"/>
                  </a:cubicBezTo>
                  <a:cubicBezTo>
                    <a:pt x="988" y="227"/>
                    <a:pt x="762" y="1"/>
                    <a:pt x="500" y="1"/>
                  </a:cubicBezTo>
                  <a:close/>
                </a:path>
              </a:pathLst>
            </a:custGeom>
            <a:solidFill>
              <a:srgbClr val="657E93"/>
            </a:solidFill>
            <a:ln>
              <a:solidFill>
                <a:srgbClr val="0F9FA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18935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1459</Words>
  <Application>Microsoft Office PowerPoint</Application>
  <PresentationFormat>Grand écran</PresentationFormat>
  <Paragraphs>137</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Calibri Light</vt:lpstr>
      <vt:lpstr>Courier New</vt:lpstr>
      <vt:lpstr>Montserrat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DIVAY Leo</dc:creator>
  <cp:lastModifiedBy>avocat</cp:lastModifiedBy>
  <cp:revision>45</cp:revision>
  <dcterms:created xsi:type="dcterms:W3CDTF">2023-01-20T13:28:42Z</dcterms:created>
  <dcterms:modified xsi:type="dcterms:W3CDTF">2023-03-28T13:50:44Z</dcterms:modified>
</cp:coreProperties>
</file>